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11431" r:id="rId4"/>
    <p:sldId id="8412" r:id="rId5"/>
    <p:sldId id="259" r:id="rId6"/>
    <p:sldId id="11416" r:id="rId7"/>
    <p:sldId id="3685" r:id="rId8"/>
    <p:sldId id="8384" r:id="rId9"/>
    <p:sldId id="11422" r:id="rId10"/>
    <p:sldId id="11423" r:id="rId11"/>
    <p:sldId id="11424" r:id="rId12"/>
    <p:sldId id="11425" r:id="rId13"/>
    <p:sldId id="11421" r:id="rId14"/>
    <p:sldId id="8516" r:id="rId15"/>
    <p:sldId id="11407" r:id="rId16"/>
    <p:sldId id="11419" r:id="rId17"/>
    <p:sldId id="11420" r:id="rId18"/>
    <p:sldId id="257" r:id="rId19"/>
    <p:sldId id="11427" r:id="rId20"/>
    <p:sldId id="11428" r:id="rId21"/>
    <p:sldId id="11429" r:id="rId22"/>
    <p:sldId id="11430" r:id="rId23"/>
    <p:sldId id="260" r:id="rId24"/>
    <p:sldId id="8532" r:id="rId25"/>
    <p:sldId id="8515" r:id="rId26"/>
    <p:sldId id="8518" r:id="rId27"/>
    <p:sldId id="8537" r:id="rId28"/>
    <p:sldId id="11418" r:id="rId29"/>
    <p:sldId id="11417" r:id="rId30"/>
    <p:sldId id="11426" r:id="rId31"/>
    <p:sldId id="262"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067" autoAdjust="0"/>
  </p:normalViewPr>
  <p:slideViewPr>
    <p:cSldViewPr snapToGrid="0">
      <p:cViewPr varScale="1">
        <p:scale>
          <a:sx n="113" d="100"/>
          <a:sy n="113" d="100"/>
        </p:scale>
        <p:origin x="318" y="90"/>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E90BE"/>
              </a:solidFill>
              <a:ln>
                <a:noFill/>
              </a:ln>
              <a:effectLst/>
            </c:spPr>
            <c:extLst>
              <c:ext xmlns:c16="http://schemas.microsoft.com/office/drawing/2014/chart" uri="{C3380CC4-5D6E-409C-BE32-E72D297353CC}">
                <c16:uniqueId val="{00000001-C307-4D2C-A08D-9E9A07E14781}"/>
              </c:ext>
            </c:extLst>
          </c:dPt>
          <c:dPt>
            <c:idx val="1"/>
            <c:bubble3D val="0"/>
            <c:spPr>
              <a:solidFill>
                <a:schemeClr val="accent1">
                  <a:lumMod val="50000"/>
                </a:schemeClr>
              </a:solidFill>
              <a:ln>
                <a:noFill/>
              </a:ln>
              <a:effectLst/>
            </c:spPr>
            <c:extLst>
              <c:ext xmlns:c16="http://schemas.microsoft.com/office/drawing/2014/chart" uri="{C3380CC4-5D6E-409C-BE32-E72D297353CC}">
                <c16:uniqueId val="{00000003-C307-4D2C-A08D-9E9A07E14781}"/>
              </c:ext>
            </c:extLst>
          </c:dPt>
          <c:dPt>
            <c:idx val="2"/>
            <c:bubble3D val="0"/>
            <c:spPr>
              <a:solidFill>
                <a:srgbClr val="0E90BE"/>
              </a:solidFill>
              <a:ln>
                <a:solidFill>
                  <a:srgbClr val="317FB7"/>
                </a:solidFill>
              </a:ln>
              <a:effectLst/>
            </c:spPr>
            <c:extLst>
              <c:ext xmlns:c16="http://schemas.microsoft.com/office/drawing/2014/chart" uri="{C3380CC4-5D6E-409C-BE32-E72D297353CC}">
                <c16:uniqueId val="{00000005-C307-4D2C-A08D-9E9A07E14781}"/>
              </c:ext>
            </c:extLst>
          </c:dPt>
          <c:dPt>
            <c:idx val="3"/>
            <c:bubble3D val="0"/>
            <c:spPr>
              <a:solidFill>
                <a:schemeClr val="accent1">
                  <a:lumMod val="50000"/>
                </a:schemeClr>
              </a:solidFill>
              <a:ln>
                <a:noFill/>
              </a:ln>
              <a:effectLst/>
            </c:spPr>
            <c:extLst>
              <c:ext xmlns:c16="http://schemas.microsoft.com/office/drawing/2014/chart" uri="{C3380CC4-5D6E-409C-BE32-E72D297353CC}">
                <c16:uniqueId val="{00000007-C307-4D2C-A08D-9E9A07E14781}"/>
              </c:ext>
            </c:extLst>
          </c:dPt>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extLst>
            <c:ext xmlns:c16="http://schemas.microsoft.com/office/drawing/2014/chart" uri="{C3380CC4-5D6E-409C-BE32-E72D297353CC}">
              <c16:uniqueId val="{00000008-C307-4D2C-A08D-9E9A07E14781}"/>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26FED-0DD7-4A82-A311-86EEE75CA699}" type="datetimeFigureOut">
              <a:rPr lang="zh-CN" altLang="en-US" smtClean="0"/>
              <a:t>2019/6/26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61829-E50B-4091-AE21-893680968DF2}" type="slidenum">
              <a:rPr lang="zh-CN" altLang="en-US" smtClean="0"/>
              <a:t>‹#›</a:t>
            </a:fld>
            <a:endParaRPr lang="zh-CN" altLang="en-US"/>
          </a:p>
        </p:txBody>
      </p:sp>
    </p:spTree>
    <p:extLst>
      <p:ext uri="{BB962C8B-B14F-4D97-AF65-F5344CB8AC3E}">
        <p14:creationId xmlns:p14="http://schemas.microsoft.com/office/powerpoint/2010/main" val="991296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a:t>
            </a:fld>
            <a:endParaRPr lang="zh-CN" altLang="en-US"/>
          </a:p>
        </p:txBody>
      </p:sp>
    </p:spTree>
    <p:extLst>
      <p:ext uri="{BB962C8B-B14F-4D97-AF65-F5344CB8AC3E}">
        <p14:creationId xmlns:p14="http://schemas.microsoft.com/office/powerpoint/2010/main" val="410787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10</a:t>
            </a:fld>
            <a:endParaRPr lang="zh-CN" altLang="en-US"/>
          </a:p>
        </p:txBody>
      </p:sp>
    </p:spTree>
    <p:extLst>
      <p:ext uri="{BB962C8B-B14F-4D97-AF65-F5344CB8AC3E}">
        <p14:creationId xmlns:p14="http://schemas.microsoft.com/office/powerpoint/2010/main" val="288335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DirectedEdgeDetect</a:t>
            </a:r>
            <a:r>
              <a:rPr lang="en-US" altLang="zh-CN" dirty="0"/>
              <a:t> </a:t>
            </a:r>
            <a:r>
              <a:rPr lang="zh-CN" altLang="en-US" dirty="0"/>
              <a:t>是检测具有特定方向的边缘并在黑白图像中标记它们，然后将结果与原始图像叠加。</a:t>
            </a:r>
            <a:endParaRPr lang="en-US" altLang="zh-CN" dirty="0"/>
          </a:p>
          <a:p>
            <a:r>
              <a:rPr lang="zh-CN" altLang="en-US" dirty="0"/>
              <a:t>检测图像中具有随机方向（ </a:t>
            </a:r>
            <a:r>
              <a:rPr lang="en-US" altLang="zh-CN" dirty="0"/>
              <a:t>0 </a:t>
            </a:r>
            <a:r>
              <a:rPr lang="zh-CN" altLang="en-US" dirty="0"/>
              <a:t>到 </a:t>
            </a:r>
            <a:r>
              <a:rPr lang="en-US" altLang="zh-CN" dirty="0"/>
              <a:t>360 </a:t>
            </a:r>
            <a:r>
              <a:rPr lang="zh-CN" altLang="en-US" dirty="0"/>
              <a:t>度）的边缘，将图像转换为黑白版本，然后使用 </a:t>
            </a:r>
            <a:r>
              <a:rPr lang="en-US" altLang="zh-CN" dirty="0"/>
              <a:t>0.0 </a:t>
            </a:r>
            <a:r>
              <a:rPr lang="zh-CN" altLang="en-US" dirty="0"/>
              <a:t>到 </a:t>
            </a:r>
            <a:r>
              <a:rPr lang="en-US" altLang="zh-CN" dirty="0"/>
              <a:t>1.0 </a:t>
            </a:r>
            <a:r>
              <a:rPr lang="zh-CN" altLang="en-US" dirty="0"/>
              <a:t>之间的随机 </a:t>
            </a:r>
            <a:r>
              <a:rPr lang="en-US" altLang="zh-CN" dirty="0"/>
              <a:t>alpha</a:t>
            </a:r>
            <a:r>
              <a:rPr lang="zh-CN" altLang="en-US" dirty="0"/>
              <a:t>值将其与原始图像叠加</a:t>
            </a:r>
            <a:endParaRPr lang="en-US" altLang="zh-CN" dirty="0"/>
          </a:p>
          <a:p>
            <a:endParaRPr lang="en-US" altLang="zh-CN" dirty="0"/>
          </a:p>
          <a:p>
            <a:r>
              <a:rPr lang="en-US" altLang="zh-CN" dirty="0" err="1"/>
              <a:t>Flipud</a:t>
            </a:r>
            <a:r>
              <a:rPr lang="en-US" altLang="zh-CN" dirty="0"/>
              <a:t>:</a:t>
            </a:r>
            <a:r>
              <a:rPr lang="zh-CN" altLang="en-US" dirty="0"/>
              <a:t>主要是垂直翻转</a:t>
            </a:r>
            <a:r>
              <a:rPr lang="en-US" altLang="zh-CN" dirty="0"/>
              <a:t>/</a:t>
            </a:r>
            <a:r>
              <a:rPr lang="zh-CN" altLang="en-US" dirty="0"/>
              <a:t>镜像输入图像</a:t>
            </a:r>
            <a:endParaRPr lang="en-US" altLang="zh-CN" dirty="0"/>
          </a:p>
          <a:p>
            <a:endParaRPr lang="en-US" altLang="zh-CN" dirty="0"/>
          </a:p>
          <a:p>
            <a:r>
              <a:rPr lang="en-US" altLang="zh-CN" dirty="0" err="1"/>
              <a:t>Fliplr</a:t>
            </a:r>
            <a:r>
              <a:rPr lang="en-US" altLang="zh-CN" dirty="0"/>
              <a:t>:</a:t>
            </a:r>
            <a:r>
              <a:rPr lang="zh-CN" altLang="en-US" dirty="0"/>
              <a:t>主要水平翻转</a:t>
            </a:r>
            <a:r>
              <a:rPr lang="en-US" altLang="zh-CN" dirty="0"/>
              <a:t>/</a:t>
            </a:r>
            <a:r>
              <a:rPr lang="zh-CN" altLang="en-US" dirty="0"/>
              <a:t>镜像输入图像</a:t>
            </a:r>
            <a:endParaRPr lang="en-US" altLang="zh-CN" dirty="0"/>
          </a:p>
          <a:p>
            <a:endParaRPr lang="en-US" altLang="zh-CN" dirty="0"/>
          </a:p>
          <a:p>
            <a:r>
              <a:rPr lang="en-US" altLang="zh-CN" dirty="0" err="1"/>
              <a:t>Superpixels</a:t>
            </a:r>
            <a:r>
              <a:rPr lang="zh-CN" altLang="en-US" dirty="0"/>
              <a:t>：将图像完全或部分转换为超像素表示。每个图像生成大约 </a:t>
            </a:r>
            <a:r>
              <a:rPr lang="en-US" altLang="zh-CN" dirty="0"/>
              <a:t>64 </a:t>
            </a:r>
            <a:r>
              <a:rPr lang="zh-CN" altLang="en-US" dirty="0"/>
              <a:t>个超级像素。用其平均像素颜色的 </a:t>
            </a:r>
            <a:r>
              <a:rPr lang="en-US" altLang="zh-CN" dirty="0"/>
              <a:t>50% </a:t>
            </a:r>
            <a:r>
              <a:rPr lang="zh-CN" altLang="en-US" dirty="0"/>
              <a:t>概率替换每一个</a:t>
            </a:r>
            <a:endParaRPr lang="en-US" altLang="zh-CN" dirty="0"/>
          </a:p>
          <a:p>
            <a:r>
              <a:rPr lang="zh-CN" altLang="en-US" dirty="0"/>
              <a:t> </a:t>
            </a:r>
            <a:endParaRPr lang="en-US" altLang="zh-CN" dirty="0"/>
          </a:p>
          <a:p>
            <a:r>
              <a:rPr lang="en-US" altLang="zh-CN" dirty="0" err="1"/>
              <a:t>Gaussblur</a:t>
            </a:r>
            <a:r>
              <a:rPr lang="en-US" altLang="zh-CN" baseline="0" dirty="0"/>
              <a:t> : </a:t>
            </a:r>
            <a:r>
              <a:rPr lang="zh-CN" altLang="en-US" baseline="0" dirty="0"/>
              <a:t>用</a:t>
            </a:r>
            <a:r>
              <a:rPr lang="en-US" altLang="zh-CN" baseline="0" dirty="0"/>
              <a:t>gauss</a:t>
            </a:r>
            <a:r>
              <a:rPr lang="zh-CN" altLang="en-US" baseline="0" dirty="0"/>
              <a:t>核模糊图像</a:t>
            </a:r>
            <a:endParaRPr lang="en-US" altLang="zh-CN" baseline="0" dirty="0"/>
          </a:p>
          <a:p>
            <a:endParaRPr lang="en-US" altLang="zh-CN" dirty="0"/>
          </a:p>
          <a:p>
            <a:r>
              <a:rPr lang="en-US" altLang="zh-CN" dirty="0" err="1"/>
              <a:t>AdditiveGaussianNoise</a:t>
            </a:r>
            <a:r>
              <a:rPr lang="en-US" altLang="zh-CN" dirty="0"/>
              <a:t> </a:t>
            </a:r>
            <a:r>
              <a:rPr lang="zh-CN" altLang="en-US" dirty="0"/>
              <a:t>将高斯噪声（又称白噪声）添加到图像中。从正态分布 </a:t>
            </a:r>
            <a:r>
              <a:rPr lang="en-US" altLang="zh-CN" dirty="0"/>
              <a:t>N </a:t>
            </a:r>
            <a:r>
              <a:rPr lang="zh-CN" altLang="en-US" dirty="0"/>
              <a:t>（ </a:t>
            </a:r>
            <a:r>
              <a:rPr lang="en-US" altLang="zh-CN" dirty="0"/>
              <a:t>0 </a:t>
            </a:r>
            <a:r>
              <a:rPr lang="zh-CN" altLang="en-US" dirty="0"/>
              <a:t>，</a:t>
            </a:r>
            <a:r>
              <a:rPr lang="en-US" altLang="zh-CN" dirty="0"/>
              <a:t>S)</a:t>
            </a:r>
            <a:endParaRPr lang="zh-CN" altLang="en-US" dirty="0"/>
          </a:p>
          <a:p>
            <a:r>
              <a:rPr lang="zh-CN" altLang="en-US" dirty="0"/>
              <a:t>）中对每个像素采样一次，其中 </a:t>
            </a:r>
            <a:r>
              <a:rPr lang="en-US" altLang="zh-CN" dirty="0"/>
              <a:t>s </a:t>
            </a:r>
            <a:r>
              <a:rPr lang="zh-CN" altLang="en-US" dirty="0"/>
              <a:t>对每个图像采样，并在 </a:t>
            </a:r>
            <a:r>
              <a:rPr lang="en-US" altLang="zh-CN" dirty="0"/>
              <a:t>0 </a:t>
            </a:r>
            <a:r>
              <a:rPr lang="zh-CN" altLang="en-US" dirty="0"/>
              <a:t>到 </a:t>
            </a:r>
            <a:r>
              <a:rPr lang="en-US" altLang="zh-CN" dirty="0"/>
              <a:t>0.05*255 </a:t>
            </a:r>
            <a:r>
              <a:rPr lang="zh-CN" altLang="en-US" dirty="0"/>
              <a:t>之间变化</a:t>
            </a:r>
            <a:endParaRPr lang="en-US" altLang="zh-CN" dirty="0"/>
          </a:p>
          <a:p>
            <a:endParaRPr lang="en-US" altLang="zh-CN" dirty="0"/>
          </a:p>
          <a:p>
            <a:r>
              <a:rPr lang="en-US" altLang="zh-CN" dirty="0"/>
              <a:t>Affine:</a:t>
            </a:r>
            <a:r>
              <a:rPr lang="zh-CN" altLang="en-US" dirty="0"/>
              <a:t>对图像应用仿射变换。</a:t>
            </a:r>
            <a:endParaRPr lang="en-US" altLang="zh-CN" dirty="0"/>
          </a:p>
          <a:p>
            <a:endParaRPr lang="en-US" altLang="zh-CN" dirty="0"/>
          </a:p>
          <a:p>
            <a:r>
              <a:rPr lang="en-US" altLang="zh-CN" dirty="0"/>
              <a:t>Invert:</a:t>
            </a:r>
            <a:r>
              <a:rPr lang="zh-CN" altLang="en-US" dirty="0"/>
              <a:t>对于所有图像的</a:t>
            </a:r>
            <a:r>
              <a:rPr lang="en-US" altLang="zh-CN" dirty="0"/>
              <a:t>50%</a:t>
            </a:r>
            <a:r>
              <a:rPr lang="zh-CN" altLang="en-US" dirty="0"/>
              <a:t>，以</a:t>
            </a:r>
            <a:r>
              <a:rPr lang="en-US" altLang="zh-CN" dirty="0"/>
              <a:t>25%</a:t>
            </a:r>
            <a:r>
              <a:rPr lang="zh-CN" altLang="en-US" dirty="0"/>
              <a:t>的概率（每个图像）反转这些图像中的所有像素。在其余</a:t>
            </a:r>
            <a:r>
              <a:rPr lang="en-US" altLang="zh-CN" dirty="0"/>
              <a:t>50%</a:t>
            </a:r>
            <a:r>
              <a:rPr lang="zh-CN" altLang="en-US" dirty="0"/>
              <a:t>的图像中，反转</a:t>
            </a:r>
            <a:r>
              <a:rPr lang="en-US" altLang="zh-CN" dirty="0"/>
              <a:t>25%</a:t>
            </a:r>
            <a:r>
              <a:rPr lang="zh-CN" altLang="en-US" dirty="0"/>
              <a:t>的所有像素通道。</a:t>
            </a:r>
          </a:p>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11</a:t>
            </a:fld>
            <a:endParaRPr lang="zh-CN" altLang="en-US"/>
          </a:p>
        </p:txBody>
      </p:sp>
    </p:spTree>
    <p:extLst>
      <p:ext uri="{BB962C8B-B14F-4D97-AF65-F5344CB8AC3E}">
        <p14:creationId xmlns:p14="http://schemas.microsoft.com/office/powerpoint/2010/main" val="428219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12</a:t>
            </a:fld>
            <a:endParaRPr lang="zh-CN" altLang="en-US"/>
          </a:p>
        </p:txBody>
      </p:sp>
    </p:spTree>
    <p:extLst>
      <p:ext uri="{BB962C8B-B14F-4D97-AF65-F5344CB8AC3E}">
        <p14:creationId xmlns:p14="http://schemas.microsoft.com/office/powerpoint/2010/main" val="1083455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198593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64276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15</a:t>
            </a:fld>
            <a:endParaRPr lang="zh-CN" altLang="en-US"/>
          </a:p>
        </p:txBody>
      </p:sp>
    </p:spTree>
    <p:extLst>
      <p:ext uri="{BB962C8B-B14F-4D97-AF65-F5344CB8AC3E}">
        <p14:creationId xmlns:p14="http://schemas.microsoft.com/office/powerpoint/2010/main" val="2999433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560020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42702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18</a:t>
            </a:fld>
            <a:endParaRPr lang="zh-CN" altLang="en-US"/>
          </a:p>
        </p:txBody>
      </p:sp>
    </p:spTree>
    <p:extLst>
      <p:ext uri="{BB962C8B-B14F-4D97-AF65-F5344CB8AC3E}">
        <p14:creationId xmlns:p14="http://schemas.microsoft.com/office/powerpoint/2010/main" val="1143579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19</a:t>
            </a:fld>
            <a:endParaRPr lang="zh-CN" altLang="en-US"/>
          </a:p>
        </p:txBody>
      </p:sp>
    </p:spTree>
    <p:extLst>
      <p:ext uri="{BB962C8B-B14F-4D97-AF65-F5344CB8AC3E}">
        <p14:creationId xmlns:p14="http://schemas.microsoft.com/office/powerpoint/2010/main" val="299943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a:t>
            </a:fld>
            <a:endParaRPr lang="zh-CN" altLang="en-US"/>
          </a:p>
        </p:txBody>
      </p:sp>
    </p:spTree>
    <p:extLst>
      <p:ext uri="{BB962C8B-B14F-4D97-AF65-F5344CB8AC3E}">
        <p14:creationId xmlns:p14="http://schemas.microsoft.com/office/powerpoint/2010/main" val="1491998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21</a:t>
            </a:fld>
            <a:endParaRPr lang="zh-CN" altLang="en-US"/>
          </a:p>
        </p:txBody>
      </p:sp>
    </p:spTree>
    <p:extLst>
      <p:ext uri="{BB962C8B-B14F-4D97-AF65-F5344CB8AC3E}">
        <p14:creationId xmlns:p14="http://schemas.microsoft.com/office/powerpoint/2010/main" val="2991052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5378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23</a:t>
            </a:fld>
            <a:endParaRPr lang="zh-CN" altLang="en-US"/>
          </a:p>
        </p:txBody>
      </p:sp>
    </p:spTree>
    <p:extLst>
      <p:ext uri="{BB962C8B-B14F-4D97-AF65-F5344CB8AC3E}">
        <p14:creationId xmlns:p14="http://schemas.microsoft.com/office/powerpoint/2010/main" val="280611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24</a:t>
            </a:fld>
            <a:endParaRPr lang="zh-CN" altLang="en-US"/>
          </a:p>
        </p:txBody>
      </p:sp>
    </p:spTree>
    <p:extLst>
      <p:ext uri="{BB962C8B-B14F-4D97-AF65-F5344CB8AC3E}">
        <p14:creationId xmlns:p14="http://schemas.microsoft.com/office/powerpoint/2010/main" val="1872935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985930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E90E-5776-4F8A-ACD8-F3C897C8876C}" type="slidenum">
              <a:rPr lang="zh-CN" altLang="en-US" smtClean="0"/>
              <a:t>26</a:t>
            </a:fld>
            <a:endParaRPr lang="zh-CN" altLang="en-US"/>
          </a:p>
        </p:txBody>
      </p:sp>
    </p:spTree>
    <p:extLst>
      <p:ext uri="{BB962C8B-B14F-4D97-AF65-F5344CB8AC3E}">
        <p14:creationId xmlns:p14="http://schemas.microsoft.com/office/powerpoint/2010/main" val="1998978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27</a:t>
            </a:fld>
            <a:endParaRPr lang="zh-CN" altLang="en-US"/>
          </a:p>
        </p:txBody>
      </p:sp>
    </p:spTree>
    <p:extLst>
      <p:ext uri="{BB962C8B-B14F-4D97-AF65-F5344CB8AC3E}">
        <p14:creationId xmlns:p14="http://schemas.microsoft.com/office/powerpoint/2010/main" val="291068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28</a:t>
            </a:fld>
            <a:endParaRPr lang="zh-CN" altLang="en-US"/>
          </a:p>
        </p:txBody>
      </p:sp>
    </p:spTree>
    <p:extLst>
      <p:ext uri="{BB962C8B-B14F-4D97-AF65-F5344CB8AC3E}">
        <p14:creationId xmlns:p14="http://schemas.microsoft.com/office/powerpoint/2010/main" val="11615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29</a:t>
            </a:fld>
            <a:endParaRPr lang="zh-CN" altLang="en-US"/>
          </a:p>
        </p:txBody>
      </p:sp>
    </p:spTree>
    <p:extLst>
      <p:ext uri="{BB962C8B-B14F-4D97-AF65-F5344CB8AC3E}">
        <p14:creationId xmlns:p14="http://schemas.microsoft.com/office/powerpoint/2010/main" val="3980914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9B2E6E-5889-4D30-AE35-1CE0EE728D68}" type="slidenum">
              <a:rPr lang="zh-CN" altLang="en-US" smtClean="0"/>
              <a:t>30</a:t>
            </a:fld>
            <a:endParaRPr lang="zh-CN" altLang="en-US"/>
          </a:p>
        </p:txBody>
      </p:sp>
    </p:spTree>
    <p:extLst>
      <p:ext uri="{BB962C8B-B14F-4D97-AF65-F5344CB8AC3E}">
        <p14:creationId xmlns:p14="http://schemas.microsoft.com/office/powerpoint/2010/main" val="79240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3</a:t>
            </a:fld>
            <a:endParaRPr lang="zh-CN" altLang="en-US"/>
          </a:p>
        </p:txBody>
      </p:sp>
    </p:spTree>
    <p:extLst>
      <p:ext uri="{BB962C8B-B14F-4D97-AF65-F5344CB8AC3E}">
        <p14:creationId xmlns:p14="http://schemas.microsoft.com/office/powerpoint/2010/main" val="1143579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31</a:t>
            </a:fld>
            <a:endParaRPr lang="zh-CN" altLang="en-US"/>
          </a:p>
        </p:txBody>
      </p:sp>
    </p:spTree>
    <p:extLst>
      <p:ext uri="{BB962C8B-B14F-4D97-AF65-F5344CB8AC3E}">
        <p14:creationId xmlns:p14="http://schemas.microsoft.com/office/powerpoint/2010/main" val="194035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4</a:t>
            </a:fld>
            <a:endParaRPr lang="zh-CN" altLang="en-US"/>
          </a:p>
        </p:txBody>
      </p:sp>
    </p:spTree>
    <p:extLst>
      <p:ext uri="{BB962C8B-B14F-4D97-AF65-F5344CB8AC3E}">
        <p14:creationId xmlns:p14="http://schemas.microsoft.com/office/powerpoint/2010/main" val="221603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5</a:t>
            </a:fld>
            <a:endParaRPr lang="zh-CN" altLang="en-US"/>
          </a:p>
        </p:txBody>
      </p:sp>
    </p:spTree>
    <p:extLst>
      <p:ext uri="{BB962C8B-B14F-4D97-AF65-F5344CB8AC3E}">
        <p14:creationId xmlns:p14="http://schemas.microsoft.com/office/powerpoint/2010/main" val="116164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59064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7</a:t>
            </a:fld>
            <a:endParaRPr lang="zh-CN" altLang="en-US"/>
          </a:p>
        </p:txBody>
      </p:sp>
    </p:spTree>
    <p:extLst>
      <p:ext uri="{BB962C8B-B14F-4D97-AF65-F5344CB8AC3E}">
        <p14:creationId xmlns:p14="http://schemas.microsoft.com/office/powerpoint/2010/main" val="299105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53311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9</a:t>
            </a:fld>
            <a:endParaRPr lang="zh-CN" altLang="en-US"/>
          </a:p>
        </p:txBody>
      </p:sp>
    </p:spTree>
    <p:extLst>
      <p:ext uri="{BB962C8B-B14F-4D97-AF65-F5344CB8AC3E}">
        <p14:creationId xmlns:p14="http://schemas.microsoft.com/office/powerpoint/2010/main" val="3798804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E0202-CF07-4CE3-9B06-248522A7C9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1C83BA-9D58-4A7C-8329-9DD78222C9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9C88012-6D33-4B13-BF33-61CABE173E8C}"/>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E7D8EA67-3AD3-4EA0-B09F-2B49D6B084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D85C0-27DB-4AA7-A58B-CF404A79D23C}"/>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239145951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3FEB4-74F6-4998-93D0-6F46AC51DB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9B0E14-CE5B-4473-865D-61C19510C0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42D53-0A5D-415A-9AED-9E175F527658}"/>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AFFE2EFD-5572-48A5-B370-5BB5597579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984E88-69BF-4D63-BE90-989870C37534}"/>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35636261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3A8ADB-1A29-4FB9-AE7A-ED9AF09B20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4D3196-A0D2-4014-A87E-87164CE83F5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900BF8-9590-4A89-BAA5-C37B7ACDA36F}"/>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51A93537-7FB2-4EBC-81F5-1C496001AB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A45934-5EED-4B0C-9DDD-A7818DE9B4A6}"/>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29444398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1AD0A35-4E7D-46F0-89F4-7CCA7149521C}"/>
              </a:ext>
            </a:extLst>
          </p:cNvPr>
          <p:cNvGrpSpPr/>
          <p:nvPr userDrawn="1"/>
        </p:nvGrpSpPr>
        <p:grpSpPr>
          <a:xfrm rot="20932037" flipH="1">
            <a:off x="10437887" y="5321909"/>
            <a:ext cx="1804027" cy="1603342"/>
            <a:chOff x="176073" y="436443"/>
            <a:chExt cx="3814267" cy="3954252"/>
          </a:xfrm>
        </p:grpSpPr>
        <p:sp>
          <p:nvSpPr>
            <p:cNvPr id="3" name="等腰三角形 2">
              <a:extLst>
                <a:ext uri="{FF2B5EF4-FFF2-40B4-BE49-F238E27FC236}">
                  <a16:creationId xmlns:a16="http://schemas.microsoft.com/office/drawing/2014/main" id="{EDA2F4F4-D215-442C-A104-E6B3E54A1C59}"/>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C8293A7C-7D93-40E5-BB93-00F2D8759A91}"/>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1513345F-452C-47FE-ABA9-16484191B922}"/>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a:extLst>
              <a:ext uri="{FF2B5EF4-FFF2-40B4-BE49-F238E27FC236}">
                <a16:creationId xmlns:a16="http://schemas.microsoft.com/office/drawing/2014/main" id="{51E190C8-9988-4AFE-A23F-C0984474C509}"/>
              </a:ext>
            </a:extLst>
          </p:cNvPr>
          <p:cNvGrpSpPr/>
          <p:nvPr userDrawn="1"/>
        </p:nvGrpSpPr>
        <p:grpSpPr>
          <a:xfrm rot="667963">
            <a:off x="108807" y="165330"/>
            <a:ext cx="1804027" cy="1603342"/>
            <a:chOff x="176073" y="436443"/>
            <a:chExt cx="3814267" cy="3954252"/>
          </a:xfrm>
        </p:grpSpPr>
        <p:sp>
          <p:nvSpPr>
            <p:cNvPr id="7" name="等腰三角形 6">
              <a:extLst>
                <a:ext uri="{FF2B5EF4-FFF2-40B4-BE49-F238E27FC236}">
                  <a16:creationId xmlns:a16="http://schemas.microsoft.com/office/drawing/2014/main" id="{46C68E19-D75F-43FD-8715-3EE474432C2B}"/>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ACDE7B1D-8A9D-4AC4-9005-9E418C591089}"/>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53305A9-0AAF-4628-A1DC-3B8976FFB129}"/>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03022063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6860EA-C313-45B3-979D-76F40048CC74}"/>
              </a:ext>
            </a:extLst>
          </p:cNvPr>
          <p:cNvGrpSpPr/>
          <p:nvPr userDrawn="1"/>
        </p:nvGrpSpPr>
        <p:grpSpPr>
          <a:xfrm rot="20932037" flipH="1">
            <a:off x="10437887" y="5321909"/>
            <a:ext cx="1804027" cy="1603342"/>
            <a:chOff x="176073" y="436443"/>
            <a:chExt cx="3814267" cy="3954252"/>
          </a:xfrm>
        </p:grpSpPr>
        <p:sp>
          <p:nvSpPr>
            <p:cNvPr id="3" name="等腰三角形 2">
              <a:extLst>
                <a:ext uri="{FF2B5EF4-FFF2-40B4-BE49-F238E27FC236}">
                  <a16:creationId xmlns:a16="http://schemas.microsoft.com/office/drawing/2014/main" id="{561CA3BB-F80E-418F-ADB5-E0110BF4BEFB}"/>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D701EBF0-30B9-4D3E-8154-93EA2F6F010F}"/>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64B10D3D-3983-46DD-9928-42C885C3929A}"/>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a:extLst>
              <a:ext uri="{FF2B5EF4-FFF2-40B4-BE49-F238E27FC236}">
                <a16:creationId xmlns:a16="http://schemas.microsoft.com/office/drawing/2014/main" id="{D3DD3A87-A987-4CB6-A729-CF8671512F78}"/>
              </a:ext>
            </a:extLst>
          </p:cNvPr>
          <p:cNvGrpSpPr/>
          <p:nvPr userDrawn="1"/>
        </p:nvGrpSpPr>
        <p:grpSpPr>
          <a:xfrm rot="667963">
            <a:off x="108807" y="165330"/>
            <a:ext cx="1804027" cy="1603342"/>
            <a:chOff x="176073" y="436443"/>
            <a:chExt cx="3814267" cy="3954252"/>
          </a:xfrm>
        </p:grpSpPr>
        <p:sp>
          <p:nvSpPr>
            <p:cNvPr id="7" name="等腰三角形 6">
              <a:extLst>
                <a:ext uri="{FF2B5EF4-FFF2-40B4-BE49-F238E27FC236}">
                  <a16:creationId xmlns:a16="http://schemas.microsoft.com/office/drawing/2014/main" id="{F4E330F3-050F-45AC-886E-396F469BC8DD}"/>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150118B7-AB8C-4A02-A326-0E65F009324A}"/>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8848993-8791-4510-A3B8-5E1793B19A6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92309554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20404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964085"/>
      </p:ext>
    </p:extLst>
  </p:cSld>
  <p:clrMapOvr>
    <a:masterClrMapping/>
  </p:clrMapOvr>
  <mc:AlternateContent xmlns:mc="http://schemas.openxmlformats.org/markup-compatibility/2006" xmlns:p14="http://schemas.microsoft.com/office/powerpoint/2010/main">
    <mc:Choice Requires="p14">
      <p:transition spd="slow" p14:dur="2000" advTm="0">
        <p14:vortex dir="r"/>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A3B1F20-EC14-4E7A-891D-B57F968BE2F7}"/>
              </a:ext>
            </a:extLst>
          </p:cNvPr>
          <p:cNvGrpSpPr/>
          <p:nvPr userDrawn="1"/>
        </p:nvGrpSpPr>
        <p:grpSpPr>
          <a:xfrm rot="20932037" flipH="1">
            <a:off x="10437887" y="5321909"/>
            <a:ext cx="1804027" cy="1603342"/>
            <a:chOff x="176073" y="436443"/>
            <a:chExt cx="3814267" cy="3954252"/>
          </a:xfrm>
        </p:grpSpPr>
        <p:sp>
          <p:nvSpPr>
            <p:cNvPr id="3" name="等腰三角形 2">
              <a:extLst>
                <a:ext uri="{FF2B5EF4-FFF2-40B4-BE49-F238E27FC236}">
                  <a16:creationId xmlns:a16="http://schemas.microsoft.com/office/drawing/2014/main" id="{C74A1FEC-7DF2-4F36-B7A8-65C7CE37F323}"/>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4AED4A87-F557-45B4-A068-3F2AF8042E3E}"/>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5864A4A4-03E0-484A-9E52-2FE1382BF154}"/>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a:extLst>
              <a:ext uri="{FF2B5EF4-FFF2-40B4-BE49-F238E27FC236}">
                <a16:creationId xmlns:a16="http://schemas.microsoft.com/office/drawing/2014/main" id="{77C4CC17-DE15-44D9-B020-B54453C2041F}"/>
              </a:ext>
            </a:extLst>
          </p:cNvPr>
          <p:cNvGrpSpPr/>
          <p:nvPr userDrawn="1"/>
        </p:nvGrpSpPr>
        <p:grpSpPr>
          <a:xfrm rot="667963">
            <a:off x="108807" y="165330"/>
            <a:ext cx="1804027" cy="1603342"/>
            <a:chOff x="176073" y="436443"/>
            <a:chExt cx="3814267" cy="3954252"/>
          </a:xfrm>
        </p:grpSpPr>
        <p:sp>
          <p:nvSpPr>
            <p:cNvPr id="7" name="等腰三角形 6">
              <a:extLst>
                <a:ext uri="{FF2B5EF4-FFF2-40B4-BE49-F238E27FC236}">
                  <a16:creationId xmlns:a16="http://schemas.microsoft.com/office/drawing/2014/main" id="{D2198CFE-451F-4011-A7F8-6605797B9677}"/>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6EDA08B9-5982-4447-86DB-04D4D51D2296}"/>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813FD030-E0AA-4922-8A4F-9797DA28D844}"/>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03114308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943C9-0F47-4B94-B6C9-8EF4B53960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EA4B20-E8FA-493C-9ECF-4D385ADD2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FFCD60-3A2D-4CE2-9F1E-7C54442D5C61}"/>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45BB85B8-5EF1-40A6-A1F5-970C24CAF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B532B-1BC7-4D4D-B315-FB54F8C5546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1289744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A521E-9303-4AD5-8714-D5E01FA5718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65FF87-28E5-4FF1-ADA1-59F9E2DCB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24895E3-FCB4-4965-A894-8656E821CF5D}"/>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7D7907B2-8365-49B2-A4B5-E7F78F3839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D4B052-6411-4F2C-B862-ABBEF1EB405C}"/>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55879892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60C44-5783-4A8A-819F-23018CE103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9CAEE4-EACE-4B37-8ABB-734DB1D2D6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3858DB-734C-44F9-8A26-9C3631DD86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528712-35AD-4B92-8F03-91669A03581C}"/>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3FAE8FB0-AA9F-4A49-B7FC-E74AF68241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A90B71-5238-4122-AF8F-EC0C21C56E03}"/>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88381266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80EBE-7DDB-440A-9FC5-B284AE2910C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143B3B-BE6B-40F5-B2A7-A0FC93606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54E1D89-B208-45B7-8987-1C2724FD8B1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58DDA5-EE23-46DA-8B94-32EB93695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02C7D1-07AA-4808-8802-E4057218FE5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601063-2FED-4EB0-A244-CDC635358C63}"/>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8" name="页脚占位符 7">
            <a:extLst>
              <a:ext uri="{FF2B5EF4-FFF2-40B4-BE49-F238E27FC236}">
                <a16:creationId xmlns:a16="http://schemas.microsoft.com/office/drawing/2014/main" id="{9B9FDE82-7C61-4DC1-A615-CEB214D8D4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E117CD-D124-4916-9902-E4F53490387B}"/>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200112742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F8CC5-F2E6-48E9-BBA6-82A4CB23C7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2B39D5-0F7D-465A-AC6C-86AC0840F371}"/>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4" name="页脚占位符 3">
            <a:extLst>
              <a:ext uri="{FF2B5EF4-FFF2-40B4-BE49-F238E27FC236}">
                <a16:creationId xmlns:a16="http://schemas.microsoft.com/office/drawing/2014/main" id="{62B8BD78-3074-4FA5-9585-05A01D8F2C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409CC1-7E3E-4CED-80CC-FD31ECEF0161}"/>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6" name="组合 5">
            <a:extLst>
              <a:ext uri="{FF2B5EF4-FFF2-40B4-BE49-F238E27FC236}">
                <a16:creationId xmlns:a16="http://schemas.microsoft.com/office/drawing/2014/main" id="{A0A40A54-7759-48E3-9027-7DAA4245BCFF}"/>
              </a:ext>
            </a:extLst>
          </p:cNvPr>
          <p:cNvGrpSpPr/>
          <p:nvPr userDrawn="1"/>
        </p:nvGrpSpPr>
        <p:grpSpPr>
          <a:xfrm rot="20932037" flipH="1">
            <a:off x="10437887" y="5321909"/>
            <a:ext cx="1804027" cy="1603342"/>
            <a:chOff x="176073" y="436443"/>
            <a:chExt cx="3814267" cy="3954252"/>
          </a:xfrm>
        </p:grpSpPr>
        <p:sp>
          <p:nvSpPr>
            <p:cNvPr id="7" name="等腰三角形 6">
              <a:extLst>
                <a:ext uri="{FF2B5EF4-FFF2-40B4-BE49-F238E27FC236}">
                  <a16:creationId xmlns:a16="http://schemas.microsoft.com/office/drawing/2014/main" id="{ADE71E8F-DBB9-4E63-96D2-29702E94F8A4}"/>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5B7C0AEC-305B-4823-9CB8-EF1FA727F63A}"/>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87EEA515-FEF5-4413-BEDB-3D0E584E32F5}"/>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a:extLst>
              <a:ext uri="{FF2B5EF4-FFF2-40B4-BE49-F238E27FC236}">
                <a16:creationId xmlns:a16="http://schemas.microsoft.com/office/drawing/2014/main" id="{560DE99E-FB03-4E3F-AB8B-31E7A44015CD}"/>
              </a:ext>
            </a:extLst>
          </p:cNvPr>
          <p:cNvGrpSpPr/>
          <p:nvPr userDrawn="1"/>
        </p:nvGrpSpPr>
        <p:grpSpPr>
          <a:xfrm rot="667963">
            <a:off x="108807" y="165330"/>
            <a:ext cx="1804027" cy="1603342"/>
            <a:chOff x="176073" y="436443"/>
            <a:chExt cx="3814267" cy="3954252"/>
          </a:xfrm>
        </p:grpSpPr>
        <p:sp>
          <p:nvSpPr>
            <p:cNvPr id="11" name="等腰三角形 10">
              <a:extLst>
                <a:ext uri="{FF2B5EF4-FFF2-40B4-BE49-F238E27FC236}">
                  <a16:creationId xmlns:a16="http://schemas.microsoft.com/office/drawing/2014/main" id="{1A7272AD-E9A4-4ADF-B33F-9E8D6D4D7FAB}"/>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E71FF05A-4864-4225-9A3C-FEA621A87E5C}"/>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B27376B2-49BB-4874-AEBA-22A1DB5A22CE}"/>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45215053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56BEE7-7634-441F-896F-EF441C96ADAC}"/>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3" name="页脚占位符 2">
            <a:extLst>
              <a:ext uri="{FF2B5EF4-FFF2-40B4-BE49-F238E27FC236}">
                <a16:creationId xmlns:a16="http://schemas.microsoft.com/office/drawing/2014/main" id="{2680F31E-F510-4C14-A310-A97DD82EB0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6E3198-4FB5-4326-B839-6505267F14E5}"/>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grpSp>
        <p:nvGrpSpPr>
          <p:cNvPr id="5" name="组合 4">
            <a:extLst>
              <a:ext uri="{FF2B5EF4-FFF2-40B4-BE49-F238E27FC236}">
                <a16:creationId xmlns:a16="http://schemas.microsoft.com/office/drawing/2014/main" id="{77334FD2-F57D-49CE-B063-C204315F5086}"/>
              </a:ext>
            </a:extLst>
          </p:cNvPr>
          <p:cNvGrpSpPr/>
          <p:nvPr userDrawn="1"/>
        </p:nvGrpSpPr>
        <p:grpSpPr>
          <a:xfrm rot="20932037" flipH="1">
            <a:off x="10437887" y="5321909"/>
            <a:ext cx="1804027" cy="1603342"/>
            <a:chOff x="176073" y="436443"/>
            <a:chExt cx="3814267" cy="3954252"/>
          </a:xfrm>
        </p:grpSpPr>
        <p:sp>
          <p:nvSpPr>
            <p:cNvPr id="6" name="等腰三角形 5">
              <a:extLst>
                <a:ext uri="{FF2B5EF4-FFF2-40B4-BE49-F238E27FC236}">
                  <a16:creationId xmlns:a16="http://schemas.microsoft.com/office/drawing/2014/main" id="{041FD824-AADB-4063-AA0B-405E86BF9FDF}"/>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41C80097-3A17-4789-AF59-B874842B861D}"/>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F5407FAF-DF22-426E-B695-9C9013B8DA4C}"/>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8C9DEEE4-7BFA-4787-A487-1B2410500DAF}"/>
              </a:ext>
            </a:extLst>
          </p:cNvPr>
          <p:cNvGrpSpPr/>
          <p:nvPr userDrawn="1"/>
        </p:nvGrpSpPr>
        <p:grpSpPr>
          <a:xfrm rot="667963">
            <a:off x="108807" y="165330"/>
            <a:ext cx="1804027" cy="1603342"/>
            <a:chOff x="176073" y="436443"/>
            <a:chExt cx="3814267" cy="3954252"/>
          </a:xfrm>
        </p:grpSpPr>
        <p:sp>
          <p:nvSpPr>
            <p:cNvPr id="10" name="等腰三角形 9">
              <a:extLst>
                <a:ext uri="{FF2B5EF4-FFF2-40B4-BE49-F238E27FC236}">
                  <a16:creationId xmlns:a16="http://schemas.microsoft.com/office/drawing/2014/main" id="{07D21F86-2E3D-479B-AC90-FB601C93D0AD}"/>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B571B9A1-FD93-41C9-9240-FCD5CE5DDE1E}"/>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CD4C9D14-279A-4424-9F80-CCD3C1660E89}"/>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17146536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2CF95-EF21-487D-9841-BDB4FC9180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AD49F7-31D0-48A2-B4E4-4CDD731FF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FE60A1-843D-4323-8A4F-49F8D70D1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634A0-21DA-4C0B-AAAF-52B67CAF4474}"/>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17F1F795-6798-4472-A1E7-31EDCC1DCB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4C359D-8EAB-434E-AB0E-610A199B665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26576745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DCECE-E21C-41CC-862F-A0DFC8D665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650FD0-5E6E-4FE9-BB92-BE2354A86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C2E2EE-6D18-4E5C-8944-A99C7CA4E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75F6A8-A963-4D03-B2DE-C8AE1467586C}"/>
              </a:ext>
            </a:extLst>
          </p:cNvPr>
          <p:cNvSpPr>
            <a:spLocks noGrp="1"/>
          </p:cNvSpPr>
          <p:nvPr>
            <p:ph type="dt" sz="half" idx="10"/>
          </p:nvPr>
        </p:nvSpPr>
        <p:spPr/>
        <p:txBody>
          <a:bodyPr/>
          <a:lstStyle/>
          <a:p>
            <a:fld id="{276664BA-FAEB-42F3-A8BE-09D6F18B1435}"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65042E8E-2CF7-4DDB-BE1B-492FF9ED5A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DACCEE-F6B6-4FC5-B22E-EA0AC4550B4D}"/>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311634423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6D0321-6142-4F18-8D63-DACD2D964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E49BA9D-EA54-45EF-A230-E16A320FA6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3220BBBA-5296-4AC5-9411-BA77AA40B9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76664BA-FAEB-42F3-A8BE-09D6F18B1435}" type="datetimeFigureOut">
              <a:rPr lang="zh-CN" altLang="en-US" smtClean="0"/>
              <a:pPr/>
              <a:t>2019/6/26</a:t>
            </a:fld>
            <a:endParaRPr lang="zh-CN" altLang="en-US" dirty="0"/>
          </a:p>
        </p:txBody>
      </p:sp>
      <p:sp>
        <p:nvSpPr>
          <p:cNvPr id="5" name="页脚占位符 4">
            <a:extLst>
              <a:ext uri="{FF2B5EF4-FFF2-40B4-BE49-F238E27FC236}">
                <a16:creationId xmlns:a16="http://schemas.microsoft.com/office/drawing/2014/main" id="{E9731AC9-1796-4915-8C48-861E6CDF96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4C46FCD6-1171-451F-B699-B1CDEB3CC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C08AC1F-CD8D-497D-9859-AB6A0353CDB5}" type="slidenum">
              <a:rPr lang="zh-CN" altLang="en-US" smtClean="0"/>
              <a:pPr/>
              <a:t>‹#›</a:t>
            </a:fld>
            <a:endParaRPr lang="zh-CN" altLang="en-US" dirty="0"/>
          </a:p>
        </p:txBody>
      </p:sp>
    </p:spTree>
    <p:extLst>
      <p:ext uri="{BB962C8B-B14F-4D97-AF65-F5344CB8AC3E}">
        <p14:creationId xmlns:p14="http://schemas.microsoft.com/office/powerpoint/2010/main" val="1527271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2" r:id="rId14"/>
    <p:sldLayoutId id="2147483664" r:id="rId15"/>
    <p:sldLayoutId id="2147483665" r:id="rId16"/>
  </p:sldLayoutIdLst>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E4AF0435-B980-4FA0-9BEA-80603292B76E}"/>
              </a:ext>
            </a:extLst>
          </p:cNvPr>
          <p:cNvGrpSpPr/>
          <p:nvPr/>
        </p:nvGrpSpPr>
        <p:grpSpPr>
          <a:xfrm>
            <a:off x="-1" y="0"/>
            <a:ext cx="13097302" cy="6858000"/>
            <a:chOff x="-1" y="0"/>
            <a:chExt cx="13097302" cy="6858000"/>
          </a:xfrm>
        </p:grpSpPr>
        <p:sp>
          <p:nvSpPr>
            <p:cNvPr id="7" name="等腰三角形 6">
              <a:extLst>
                <a:ext uri="{FF2B5EF4-FFF2-40B4-BE49-F238E27FC236}">
                  <a16:creationId xmlns:a16="http://schemas.microsoft.com/office/drawing/2014/main" id="{3A214EF5-DDA2-47E1-BF40-778D414BF404}"/>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69312BFF-0E95-4402-A15E-EFAD7C8B956C}"/>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FCF50CD9-BECD-44F1-8C98-03683D4FD366}"/>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5D593E7D-CB98-4D46-A3CC-D9E7189A9A66}"/>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040FD8C3-0F36-48AB-A6E4-768EFF2C6679}"/>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A75B3F26-CF4F-4E39-8A8B-6B6627E8A4E0}"/>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53E9190E-0273-4875-909D-896F41D07174}"/>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188DEC40-803A-4F28-B1EF-6282BD477645}"/>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a:extLst>
              <a:ext uri="{FF2B5EF4-FFF2-40B4-BE49-F238E27FC236}">
                <a16:creationId xmlns:a16="http://schemas.microsoft.com/office/drawing/2014/main" id="{7FC8566B-A901-4DB1-9E23-611FE3EBE7E3}"/>
              </a:ext>
            </a:extLst>
          </p:cNvPr>
          <p:cNvSpPr txBox="1"/>
          <p:nvPr/>
        </p:nvSpPr>
        <p:spPr>
          <a:xfrm>
            <a:off x="3994836" y="1442823"/>
            <a:ext cx="8197164" cy="923330"/>
          </a:xfrm>
          <a:prstGeom prst="rect">
            <a:avLst/>
          </a:prstGeom>
          <a:noFill/>
        </p:spPr>
        <p:txBody>
          <a:bodyPr wrap="square" rtlCol="0">
            <a:spAutoFit/>
            <a:scene3d>
              <a:camera prst="orthographicFront"/>
              <a:lightRig rig="threePt" dir="t"/>
            </a:scene3d>
            <a:sp3d contourW="12700"/>
          </a:bodyPr>
          <a:lstStyle/>
          <a:p>
            <a:pPr defTabSz="901073">
              <a:defRPr/>
            </a:pPr>
            <a:r>
              <a:rPr lang="zh-CN" altLang="en-US" sz="5400" dirty="0">
                <a:latin typeface="微软雅黑" panose="020B0503020204020204" pitchFamily="34" charset="-122"/>
                <a:ea typeface="微软雅黑" panose="020B0503020204020204" pitchFamily="34" charset="-122"/>
                <a:cs typeface="+mn-ea"/>
                <a:sym typeface="+mn-lt"/>
              </a:rPr>
              <a:t>车联网 信号与系统大作业</a:t>
            </a:r>
          </a:p>
        </p:txBody>
      </p:sp>
      <p:sp>
        <p:nvSpPr>
          <p:cNvPr id="31" name="矩形 259">
            <a:extLst>
              <a:ext uri="{FF2B5EF4-FFF2-40B4-BE49-F238E27FC236}">
                <a16:creationId xmlns:a16="http://schemas.microsoft.com/office/drawing/2014/main" id="{C8D9B928-4DE2-4EE2-BD62-44A95175CDC7}"/>
              </a:ext>
            </a:extLst>
          </p:cNvPr>
          <p:cNvSpPr>
            <a:spLocks noChangeArrowheads="1"/>
          </p:cNvSpPr>
          <p:nvPr/>
        </p:nvSpPr>
        <p:spPr bwMode="auto">
          <a:xfrm>
            <a:off x="4734271" y="2703506"/>
            <a:ext cx="7087196" cy="1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2800" cap="all" spc="788" dirty="0">
                <a:latin typeface="微软雅黑" panose="020B0503020204020204" pitchFamily="34" charset="-122"/>
                <a:ea typeface="微软雅黑" panose="020B0503020204020204" pitchFamily="34" charset="-122"/>
                <a:cs typeface="+mn-ea"/>
                <a:sym typeface="+mn-lt"/>
              </a:rPr>
              <a:t>小组成员：蓝宇霆</a:t>
            </a:r>
            <a:r>
              <a:rPr lang="en-US" altLang="zh-CN" sz="2800" cap="all" spc="788" dirty="0">
                <a:latin typeface="微软雅黑" panose="020B0503020204020204" pitchFamily="34" charset="-122"/>
                <a:ea typeface="微软雅黑" panose="020B0503020204020204" pitchFamily="34" charset="-122"/>
                <a:cs typeface="+mn-ea"/>
                <a:sym typeface="+mn-lt"/>
              </a:rPr>
              <a:t>,</a:t>
            </a:r>
            <a:r>
              <a:rPr lang="zh-CN" altLang="en-US" sz="2800" cap="all" spc="788" dirty="0">
                <a:latin typeface="微软雅黑" panose="020B0503020204020204" pitchFamily="34" charset="-122"/>
                <a:ea typeface="微软雅黑" panose="020B0503020204020204" pitchFamily="34" charset="-122"/>
                <a:cs typeface="+mn-ea"/>
                <a:sym typeface="+mn-lt"/>
              </a:rPr>
              <a:t>顾诗轩</a:t>
            </a:r>
            <a:r>
              <a:rPr lang="en-US" altLang="zh-CN" sz="2800" cap="all" spc="788" dirty="0">
                <a:latin typeface="微软雅黑" panose="020B0503020204020204" pitchFamily="34" charset="-122"/>
                <a:ea typeface="微软雅黑" panose="020B0503020204020204" pitchFamily="34" charset="-122"/>
                <a:cs typeface="+mn-ea"/>
                <a:sym typeface="+mn-lt"/>
              </a:rPr>
              <a:t>,</a:t>
            </a:r>
          </a:p>
          <a:p>
            <a:pPr>
              <a:buNone/>
            </a:pPr>
            <a:r>
              <a:rPr lang="en-US" altLang="zh-CN" sz="2800" cap="all" spc="788" dirty="0">
                <a:latin typeface="微软雅黑" panose="020B0503020204020204" pitchFamily="34" charset="-122"/>
                <a:ea typeface="微软雅黑" panose="020B0503020204020204" pitchFamily="34" charset="-122"/>
                <a:cs typeface="+mn-ea"/>
                <a:sym typeface="+mn-lt"/>
              </a:rPr>
              <a:t>		  </a:t>
            </a:r>
            <a:r>
              <a:rPr lang="zh-CN" altLang="en-US" sz="2800" cap="all" spc="788" dirty="0">
                <a:latin typeface="微软雅黑" panose="020B0503020204020204" pitchFamily="34" charset="-122"/>
                <a:ea typeface="微软雅黑" panose="020B0503020204020204" pitchFamily="34" charset="-122"/>
                <a:cs typeface="+mn-ea"/>
                <a:sym typeface="+mn-lt"/>
              </a:rPr>
              <a:t>占钰霞</a:t>
            </a:r>
            <a:r>
              <a:rPr lang="en-US" altLang="zh-CN" sz="2800" cap="all" spc="788" dirty="0">
                <a:latin typeface="微软雅黑" panose="020B0503020204020204" pitchFamily="34" charset="-122"/>
                <a:ea typeface="微软雅黑" panose="020B0503020204020204" pitchFamily="34" charset="-122"/>
                <a:cs typeface="+mn-ea"/>
                <a:sym typeface="+mn-lt"/>
              </a:rPr>
              <a:t>,</a:t>
            </a:r>
            <a:r>
              <a:rPr lang="zh-CN" altLang="en-US" sz="2800" cap="all" spc="788" dirty="0">
                <a:latin typeface="微软雅黑" panose="020B0503020204020204" pitchFamily="34" charset="-122"/>
                <a:ea typeface="微软雅黑" panose="020B0503020204020204" pitchFamily="34" charset="-122"/>
                <a:cs typeface="+mn-ea"/>
                <a:sym typeface="+mn-lt"/>
              </a:rPr>
              <a:t>王伟东</a:t>
            </a:r>
            <a:r>
              <a:rPr lang="en-US" altLang="zh-CN" sz="2800" cap="all" spc="788" dirty="0">
                <a:latin typeface="微软雅黑" panose="020B0503020204020204" pitchFamily="34" charset="-122"/>
                <a:ea typeface="微软雅黑" panose="020B0503020204020204" pitchFamily="34" charset="-122"/>
                <a:cs typeface="+mn-ea"/>
                <a:sym typeface="+mn-lt"/>
              </a:rPr>
              <a:t>,</a:t>
            </a:r>
          </a:p>
          <a:p>
            <a:pPr>
              <a:buNone/>
            </a:pPr>
            <a:r>
              <a:rPr lang="en-US" altLang="zh-CN" sz="2800" cap="all" spc="788" dirty="0">
                <a:latin typeface="微软雅黑" panose="020B0503020204020204" pitchFamily="34" charset="-122"/>
                <a:ea typeface="微软雅黑" panose="020B0503020204020204" pitchFamily="34" charset="-122"/>
                <a:cs typeface="+mn-ea"/>
                <a:sym typeface="+mn-lt"/>
              </a:rPr>
              <a:t>		  </a:t>
            </a:r>
            <a:r>
              <a:rPr lang="zh-CN" altLang="en-US" sz="2800" cap="all" spc="788" dirty="0">
                <a:latin typeface="微软雅黑" panose="020B0503020204020204" pitchFamily="34" charset="-122"/>
                <a:ea typeface="微软雅黑" panose="020B0503020204020204" pitchFamily="34" charset="-122"/>
                <a:cs typeface="+mn-ea"/>
                <a:sym typeface="+mn-lt"/>
              </a:rPr>
              <a:t>马嘉琪</a:t>
            </a:r>
            <a:endParaRPr lang="en-US" altLang="zh-CN" sz="2800" cap="all" spc="788"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32681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
          <p:cNvSpPr txBox="1">
            <a:spLocks/>
          </p:cNvSpPr>
          <p:nvPr/>
        </p:nvSpPr>
        <p:spPr>
          <a:xfrm>
            <a:off x="1871337" y="4858435"/>
            <a:ext cx="2508279" cy="1642905"/>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a:lnSpc>
                <a:spcPct val="150000"/>
              </a:lnSpc>
              <a:buNone/>
            </a:pPr>
            <a:r>
              <a:rPr lang="en-US" altLang="zh-CN" sz="2133" dirty="0">
                <a:solidFill>
                  <a:schemeClr val="tx1">
                    <a:lumMod val="85000"/>
                    <a:lumOff val="15000"/>
                  </a:schemeClr>
                </a:solidFill>
                <a:latin typeface="微软雅黑" pitchFamily="34" charset="-122"/>
                <a:ea typeface="微软雅黑" pitchFamily="34" charset="-122"/>
              </a:rPr>
              <a:t>Original input</a:t>
            </a:r>
            <a:endParaRPr lang="zh-CN" altLang="zh-CN" sz="1867" dirty="0">
              <a:solidFill>
                <a:schemeClr val="tx1">
                  <a:lumMod val="85000"/>
                  <a:lumOff val="15000"/>
                </a:schemeClr>
              </a:solidFill>
              <a:latin typeface="微软雅黑" pitchFamily="34" charset="-122"/>
              <a:ea typeface="微软雅黑" pitchFamily="34" charset="-122"/>
            </a:endParaRPr>
          </a:p>
        </p:txBody>
      </p:sp>
      <p:sp>
        <p:nvSpPr>
          <p:cNvPr id="77" name="Text Placeholder 9"/>
          <p:cNvSpPr txBox="1">
            <a:spLocks/>
          </p:cNvSpPr>
          <p:nvPr/>
        </p:nvSpPr>
        <p:spPr>
          <a:xfrm>
            <a:off x="7914817" y="5377355"/>
            <a:ext cx="4811691" cy="2114619"/>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a:lnSpc>
                <a:spcPct val="150000"/>
              </a:lnSpc>
              <a:buNone/>
            </a:pPr>
            <a:r>
              <a:rPr lang="en-US" altLang="zh-CN" sz="2133" dirty="0">
                <a:solidFill>
                  <a:schemeClr val="tx1">
                    <a:lumMod val="85000"/>
                    <a:lumOff val="15000"/>
                  </a:schemeClr>
                </a:solidFill>
                <a:latin typeface="微软雅黑" pitchFamily="34" charset="-122"/>
                <a:ea typeface="微软雅黑" pitchFamily="34" charset="-122"/>
              </a:rPr>
              <a:t>After Image augmentation</a:t>
            </a:r>
            <a:endParaRPr lang="zh-CN" altLang="zh-CN" sz="1867" dirty="0">
              <a:solidFill>
                <a:schemeClr val="tx1">
                  <a:lumMod val="85000"/>
                  <a:lumOff val="15000"/>
                </a:schemeClr>
              </a:solidFill>
              <a:latin typeface="微软雅黑" pitchFamily="34" charset="-122"/>
              <a:ea typeface="微软雅黑" pitchFamily="34" charset="-122"/>
            </a:endParaRPr>
          </a:p>
        </p:txBody>
      </p:sp>
      <p:sp>
        <p:nvSpPr>
          <p:cNvPr id="16" name="TextBox 108"/>
          <p:cNvSpPr txBox="1">
            <a:spLocks noChangeArrowheads="1"/>
          </p:cNvSpPr>
          <p:nvPr/>
        </p:nvSpPr>
        <p:spPr bwMode="auto">
          <a:xfrm>
            <a:off x="719404" y="356660"/>
            <a:ext cx="3163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a:solidFill>
                  <a:prstClr val="black"/>
                </a:solidFill>
                <a:latin typeface="微软雅黑" panose="020B0503020204020204" pitchFamily="34" charset="-122"/>
                <a:ea typeface="微软雅黑" panose="020B0503020204020204" pitchFamily="34" charset="-122"/>
              </a:rPr>
              <a:t>Imgaug</a:t>
            </a:r>
            <a:r>
              <a:rPr lang="zh-CN" altLang="en-US" sz="2400" dirty="0">
                <a:solidFill>
                  <a:prstClr val="black"/>
                </a:solidFill>
                <a:latin typeface="微软雅黑" panose="020B0503020204020204" pitchFamily="34" charset="-122"/>
                <a:ea typeface="微软雅黑" panose="020B0503020204020204" pitchFamily="34" charset="-122"/>
              </a:rPr>
              <a:t>图片增强举例</a:t>
            </a:r>
            <a:endParaRPr lang="en-US" altLang="zh-CN" sz="2400" dirty="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43392" y="326668"/>
            <a:ext cx="480000" cy="480000"/>
            <a:chOff x="1965186" y="1419622"/>
            <a:chExt cx="302558" cy="314067"/>
          </a:xfrm>
        </p:grpSpPr>
        <p:sp>
          <p:nvSpPr>
            <p:cNvPr id="18" name="矩形 1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AutoShape 4" descr="64 quokkas"/>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634" y="697687"/>
            <a:ext cx="4502963" cy="4502963"/>
          </a:xfrm>
          <a:prstGeom prst="rect">
            <a:avLst/>
          </a:prstGeom>
        </p:spPr>
      </p:pic>
      <p:sp>
        <p:nvSpPr>
          <p:cNvPr id="5" name="AutoShape 6" descr="Noop"/>
          <p:cNvSpPr>
            <a:spLocks noChangeAspect="1" noChangeArrowheads="1"/>
          </p:cNvSpPr>
          <p:nvPr/>
        </p:nvSpPr>
        <p:spPr bwMode="auto">
          <a:xfrm>
            <a:off x="287867" y="21167"/>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15" y="1316766"/>
            <a:ext cx="4830823" cy="3245709"/>
          </a:xfrm>
          <a:prstGeom prst="rect">
            <a:avLst/>
          </a:prstGeom>
        </p:spPr>
      </p:pic>
      <p:sp>
        <p:nvSpPr>
          <p:cNvPr id="7" name="右箭头 6"/>
          <p:cNvSpPr/>
          <p:nvPr/>
        </p:nvSpPr>
        <p:spPr>
          <a:xfrm>
            <a:off x="5499782" y="2468893"/>
            <a:ext cx="1632181" cy="8640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2805122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fltVal val="0"/>
                                          </p:val>
                                        </p:tav>
                                        <p:tav tm="100000">
                                          <p:val>
                                            <p:strVal val="#ppt_w"/>
                                          </p:val>
                                        </p:tav>
                                      </p:tavLst>
                                    </p:anim>
                                    <p:anim calcmode="lin" valueType="num">
                                      <p:cBhvr>
                                        <p:cTn id="8" dur="350" fill="hold"/>
                                        <p:tgtEl>
                                          <p:spTgt spid="1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6"/>
                                        </p:tgtEl>
                                        <p:attrNameLst>
                                          <p:attrName>ppt_y</p:attrName>
                                        </p:attrNameLst>
                                      </p:cBhvr>
                                      <p:tavLst>
                                        <p:tav tm="0">
                                          <p:val>
                                            <p:strVal val="#ppt_y"/>
                                          </p:val>
                                        </p:tav>
                                        <p:tav tm="100000">
                                          <p:val>
                                            <p:strVal val="#ppt_y"/>
                                          </p:val>
                                        </p:tav>
                                      </p:tavLst>
                                    </p:anim>
                                    <p:anim calcmode="lin" valueType="num">
                                      <p:cBhvr>
                                        <p:cTn id="14"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8" presetClass="entr" presetSubtype="6"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strips(downRight)">
                                      <p:cBhvr>
                                        <p:cTn id="23" dur="75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18" presetClass="entr" presetSubtype="6"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strips(downRight)">
                                      <p:cBhvr>
                                        <p:cTn id="37"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16"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
          <p:cNvSpPr txBox="1">
            <a:spLocks/>
          </p:cNvSpPr>
          <p:nvPr/>
        </p:nvSpPr>
        <p:spPr>
          <a:xfrm>
            <a:off x="1627353" y="4410221"/>
            <a:ext cx="3974029" cy="1642905"/>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defTabSz="914400" eaLnBrk="1" hangingPunct="1">
              <a:lnSpc>
                <a:spcPct val="150000"/>
              </a:lnSpc>
              <a:buNone/>
            </a:pPr>
            <a:r>
              <a:rPr lang="en-US" altLang="zh-CN" sz="3200" dirty="0">
                <a:solidFill>
                  <a:schemeClr val="tx1">
                    <a:lumMod val="85000"/>
                    <a:lumOff val="15000"/>
                  </a:schemeClr>
                </a:solidFill>
                <a:latin typeface="微软雅黑" pitchFamily="34" charset="-122"/>
                <a:ea typeface="微软雅黑" pitchFamily="34" charset="-122"/>
              </a:rPr>
              <a:t>Original input</a:t>
            </a:r>
            <a:endParaRPr lang="zh-CN" altLang="zh-CN" sz="3200" dirty="0">
              <a:solidFill>
                <a:schemeClr val="tx1">
                  <a:lumMod val="85000"/>
                  <a:lumOff val="15000"/>
                </a:schemeClr>
              </a:solidFill>
              <a:latin typeface="微软雅黑" pitchFamily="34" charset="-122"/>
              <a:ea typeface="微软雅黑" pitchFamily="34" charset="-122"/>
            </a:endParaRPr>
          </a:p>
        </p:txBody>
      </p:sp>
      <p:sp>
        <p:nvSpPr>
          <p:cNvPr id="77" name="Text Placeholder 9"/>
          <p:cNvSpPr txBox="1">
            <a:spLocks/>
          </p:cNvSpPr>
          <p:nvPr/>
        </p:nvSpPr>
        <p:spPr>
          <a:xfrm>
            <a:off x="7326884" y="4410221"/>
            <a:ext cx="4811691" cy="2114619"/>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a:lnSpc>
                <a:spcPct val="150000"/>
              </a:lnSpc>
              <a:buNone/>
            </a:pPr>
            <a:endParaRPr lang="zh-CN" altLang="zh-CN" sz="1867" dirty="0">
              <a:solidFill>
                <a:schemeClr val="tx1">
                  <a:lumMod val="85000"/>
                  <a:lumOff val="15000"/>
                </a:schemeClr>
              </a:solidFill>
              <a:latin typeface="微软雅黑" pitchFamily="34" charset="-122"/>
              <a:ea typeface="微软雅黑" pitchFamily="34" charset="-122"/>
            </a:endParaRPr>
          </a:p>
        </p:txBody>
      </p:sp>
      <p:sp>
        <p:nvSpPr>
          <p:cNvPr id="16" name="TextBox 108"/>
          <p:cNvSpPr txBox="1">
            <a:spLocks noChangeArrowheads="1"/>
          </p:cNvSpPr>
          <p:nvPr/>
        </p:nvSpPr>
        <p:spPr bwMode="auto">
          <a:xfrm>
            <a:off x="719404" y="356660"/>
            <a:ext cx="3163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a:solidFill>
                  <a:prstClr val="black"/>
                </a:solidFill>
                <a:latin typeface="微软雅黑" panose="020B0503020204020204" pitchFamily="34" charset="-122"/>
                <a:ea typeface="微软雅黑" panose="020B0503020204020204" pitchFamily="34" charset="-122"/>
              </a:rPr>
              <a:t>Imgaug</a:t>
            </a:r>
            <a:r>
              <a:rPr lang="zh-CN" altLang="en-US" sz="2400" dirty="0">
                <a:solidFill>
                  <a:prstClr val="black"/>
                </a:solidFill>
                <a:latin typeface="微软雅黑" panose="020B0503020204020204" pitchFamily="34" charset="-122"/>
                <a:ea typeface="微软雅黑" panose="020B0503020204020204" pitchFamily="34" charset="-122"/>
              </a:rPr>
              <a:t>图片增强举例</a:t>
            </a:r>
            <a:endParaRPr lang="en-US" altLang="zh-CN" sz="2400" dirty="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43392" y="326668"/>
            <a:ext cx="480000" cy="480000"/>
            <a:chOff x="1965186" y="1419622"/>
            <a:chExt cx="302558" cy="314067"/>
          </a:xfrm>
        </p:grpSpPr>
        <p:sp>
          <p:nvSpPr>
            <p:cNvPr id="18" name="矩形 1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AutoShape 4" descr="64 quokkas"/>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AutoShape 6" descr="Noop"/>
          <p:cNvSpPr>
            <a:spLocks noChangeAspect="1" noChangeArrowheads="1"/>
          </p:cNvSpPr>
          <p:nvPr/>
        </p:nvSpPr>
        <p:spPr bwMode="auto">
          <a:xfrm>
            <a:off x="287867" y="21167"/>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7" name="右箭头 6"/>
          <p:cNvSpPr/>
          <p:nvPr/>
        </p:nvSpPr>
        <p:spPr>
          <a:xfrm>
            <a:off x="5601382" y="2512640"/>
            <a:ext cx="1632181" cy="8640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1316766"/>
            <a:ext cx="2108473" cy="2391749"/>
          </a:xfrm>
          <a:prstGeom prst="rect">
            <a:avLst/>
          </a:prstGeom>
        </p:spPr>
      </p:pic>
      <p:pic>
        <p:nvPicPr>
          <p:cNvPr id="9" name="图片 8"/>
          <p:cNvPicPr>
            <a:picLocks noChangeAspect="1"/>
          </p:cNvPicPr>
          <p:nvPr/>
        </p:nvPicPr>
        <p:blipFill>
          <a:blip r:embed="rId4"/>
          <a:stretch>
            <a:fillRect/>
          </a:stretch>
        </p:blipFill>
        <p:spPr>
          <a:xfrm>
            <a:off x="2396340" y="1490903"/>
            <a:ext cx="3459780" cy="2217612"/>
          </a:xfrm>
          <a:prstGeom prst="rect">
            <a:avLst/>
          </a:prstGeom>
        </p:spPr>
      </p:pic>
      <p:sp>
        <p:nvSpPr>
          <p:cNvPr id="10" name="文本框 9"/>
          <p:cNvSpPr txBox="1"/>
          <p:nvPr/>
        </p:nvSpPr>
        <p:spPr>
          <a:xfrm>
            <a:off x="7326884" y="1028604"/>
            <a:ext cx="7482734" cy="3323987"/>
          </a:xfrm>
          <a:prstGeom prst="rect">
            <a:avLst/>
          </a:prstGeom>
          <a:noFill/>
        </p:spPr>
        <p:txBody>
          <a:bodyPr wrap="square" rtlCol="0">
            <a:spAutoFit/>
          </a:bodyPr>
          <a:lstStyle/>
          <a:p>
            <a:r>
              <a:rPr lang="en-US" altLang="zh-CN" sz="2400" b="1" dirty="0"/>
              <a:t>Method1:DirectedEdgeDetect</a:t>
            </a:r>
          </a:p>
          <a:p>
            <a:r>
              <a:rPr lang="en-US" altLang="zh-CN" sz="2400" b="1" dirty="0"/>
              <a:t>Method2:Flipud </a:t>
            </a:r>
          </a:p>
          <a:p>
            <a:r>
              <a:rPr lang="en-US" altLang="zh-CN" sz="2400" b="1" dirty="0"/>
              <a:t>Method3:Fliplr</a:t>
            </a:r>
          </a:p>
          <a:p>
            <a:r>
              <a:rPr lang="en-US" altLang="zh-CN" sz="2400" b="1" dirty="0"/>
              <a:t>Method4: </a:t>
            </a:r>
            <a:r>
              <a:rPr lang="en-US" altLang="zh-CN" sz="2400" b="1" dirty="0" err="1"/>
              <a:t>Superpixels</a:t>
            </a:r>
            <a:endParaRPr lang="en-US" altLang="zh-CN" sz="2400" b="1" dirty="0"/>
          </a:p>
          <a:p>
            <a:r>
              <a:rPr lang="en-US" altLang="zh-CN" sz="2400" b="1" dirty="0"/>
              <a:t>Method5:Gaussblur</a:t>
            </a:r>
          </a:p>
          <a:p>
            <a:r>
              <a:rPr lang="en-US" altLang="zh-CN" sz="2400" b="1" dirty="0"/>
              <a:t>Method6:AdditiveGaussianNoise</a:t>
            </a:r>
          </a:p>
          <a:p>
            <a:r>
              <a:rPr lang="en-US" altLang="zh-CN" sz="2400" b="1" dirty="0"/>
              <a:t>Method7:Affine</a:t>
            </a:r>
          </a:p>
          <a:p>
            <a:r>
              <a:rPr lang="en-US" altLang="zh-CN" sz="2400" b="1" dirty="0"/>
              <a:t>Method8:Invert</a:t>
            </a:r>
          </a:p>
          <a:p>
            <a:endParaRPr lang="zh-CN" altLang="en-US" dirty="0"/>
          </a:p>
        </p:txBody>
      </p:sp>
      <p:sp>
        <p:nvSpPr>
          <p:cNvPr id="15" name="矩形 14"/>
          <p:cNvSpPr/>
          <p:nvPr/>
        </p:nvSpPr>
        <p:spPr>
          <a:xfrm>
            <a:off x="7326884" y="4410221"/>
            <a:ext cx="3505156" cy="743986"/>
          </a:xfrm>
          <a:prstGeom prst="rect">
            <a:avLst/>
          </a:prstGeom>
        </p:spPr>
        <p:txBody>
          <a:bodyPr wrap="square">
            <a:spAutoFit/>
          </a:bodyPr>
          <a:lstStyle/>
          <a:p>
            <a:pPr>
              <a:lnSpc>
                <a:spcPct val="150000"/>
              </a:lnSpc>
            </a:pPr>
            <a:r>
              <a:rPr lang="en-US" altLang="zh-CN" sz="3200" dirty="0">
                <a:solidFill>
                  <a:schemeClr val="tx1">
                    <a:lumMod val="85000"/>
                    <a:lumOff val="15000"/>
                  </a:schemeClr>
                </a:solidFill>
                <a:latin typeface="微软雅黑" pitchFamily="34" charset="-122"/>
                <a:ea typeface="微软雅黑" pitchFamily="34" charset="-122"/>
              </a:rPr>
              <a:t>Signal process</a:t>
            </a:r>
            <a:endParaRPr lang="zh-CN" altLang="zh-CN" sz="32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6598004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fltVal val="0"/>
                                          </p:val>
                                        </p:tav>
                                        <p:tav tm="100000">
                                          <p:val>
                                            <p:strVal val="#ppt_w"/>
                                          </p:val>
                                        </p:tav>
                                      </p:tavLst>
                                    </p:anim>
                                    <p:anim calcmode="lin" valueType="num">
                                      <p:cBhvr>
                                        <p:cTn id="8" dur="350" fill="hold"/>
                                        <p:tgtEl>
                                          <p:spTgt spid="1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6"/>
                                        </p:tgtEl>
                                        <p:attrNameLst>
                                          <p:attrName>ppt_y</p:attrName>
                                        </p:attrNameLst>
                                      </p:cBhvr>
                                      <p:tavLst>
                                        <p:tav tm="0">
                                          <p:val>
                                            <p:strVal val="#ppt_y"/>
                                          </p:val>
                                        </p:tav>
                                        <p:tav tm="100000">
                                          <p:val>
                                            <p:strVal val="#ppt_y"/>
                                          </p:val>
                                        </p:tav>
                                      </p:tavLst>
                                    </p:anim>
                                    <p:anim calcmode="lin" valueType="num">
                                      <p:cBhvr>
                                        <p:cTn id="14"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6"/>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strips(downRight)">
                                      <p:cBhvr>
                                        <p:cTn id="19" dur="75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8" presetClass="entr" presetSubtype="6" fill="hold" grpId="0" nodeType="withEffect" nodePh="1">
                                  <p:stCondLst>
                                    <p:cond delay="0"/>
                                  </p:stCondLst>
                                  <p:endCondLst>
                                    <p:cond evt="begin" delay="0">
                                      <p:tn val="25"/>
                                    </p:cond>
                                  </p:endCondLst>
                                  <p:childTnLst>
                                    <p:set>
                                      <p:cBhvr>
                                        <p:cTn id="26" dur="1" fill="hold">
                                          <p:stCondLst>
                                            <p:cond delay="0"/>
                                          </p:stCondLst>
                                        </p:cTn>
                                        <p:tgtEl>
                                          <p:spTgt spid="77"/>
                                        </p:tgtEl>
                                        <p:attrNameLst>
                                          <p:attrName>style.visibility</p:attrName>
                                        </p:attrNameLst>
                                      </p:cBhvr>
                                      <p:to>
                                        <p:strVal val="visible"/>
                                      </p:to>
                                    </p:set>
                                    <p:animEffect transition="in" filter="strips(downRight)">
                                      <p:cBhvr>
                                        <p:cTn id="27"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1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
          <p:cNvSpPr txBox="1">
            <a:spLocks/>
          </p:cNvSpPr>
          <p:nvPr/>
        </p:nvSpPr>
        <p:spPr>
          <a:xfrm>
            <a:off x="2147562" y="4033688"/>
            <a:ext cx="2508279" cy="1642905"/>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a:lnSpc>
                <a:spcPct val="150000"/>
              </a:lnSpc>
              <a:buNone/>
            </a:pPr>
            <a:r>
              <a:rPr lang="en-US" altLang="zh-CN" sz="2133" dirty="0">
                <a:solidFill>
                  <a:schemeClr val="tx1">
                    <a:lumMod val="85000"/>
                    <a:lumOff val="15000"/>
                  </a:schemeClr>
                </a:solidFill>
                <a:latin typeface="微软雅黑" pitchFamily="34" charset="-122"/>
                <a:ea typeface="微软雅黑" pitchFamily="34" charset="-122"/>
              </a:rPr>
              <a:t>Original input</a:t>
            </a:r>
            <a:endParaRPr lang="zh-CN" altLang="zh-CN" sz="1867" dirty="0">
              <a:solidFill>
                <a:schemeClr val="tx1">
                  <a:lumMod val="85000"/>
                  <a:lumOff val="15000"/>
                </a:schemeClr>
              </a:solidFill>
              <a:latin typeface="微软雅黑" pitchFamily="34" charset="-122"/>
              <a:ea typeface="微软雅黑" pitchFamily="34" charset="-122"/>
            </a:endParaRPr>
          </a:p>
        </p:txBody>
      </p:sp>
      <p:sp>
        <p:nvSpPr>
          <p:cNvPr id="77" name="Text Placeholder 9"/>
          <p:cNvSpPr txBox="1">
            <a:spLocks/>
          </p:cNvSpPr>
          <p:nvPr/>
        </p:nvSpPr>
        <p:spPr>
          <a:xfrm>
            <a:off x="7326884" y="4410221"/>
            <a:ext cx="4811691" cy="2114619"/>
          </a:xfrm>
          <a:prstGeom prst="rect">
            <a:avLst/>
          </a:prstGeom>
        </p:spPr>
        <p:txBody>
          <a:bodyPr/>
          <a:lstStyle>
            <a:lvl1pPr marL="300287" indent="-300287" algn="l" defTabSz="800009" rtl="0" eaLnBrk="0" fontAlgn="base" hangingPunct="0">
              <a:spcBef>
                <a:spcPct val="20000"/>
              </a:spcBef>
              <a:spcAft>
                <a:spcPct val="0"/>
              </a:spcAft>
              <a:buChar char="•"/>
              <a:defRPr sz="2800">
                <a:solidFill>
                  <a:schemeClr val="tx1"/>
                </a:solidFill>
                <a:latin typeface="+mn-lt"/>
                <a:ea typeface="+mn-ea"/>
                <a:cs typeface="+mn-cs"/>
              </a:defRPr>
            </a:lvl1pPr>
            <a:lvl2pPr marL="650432" indent="-250428" algn="l" defTabSz="800009" rtl="0" eaLnBrk="0" fontAlgn="base" hangingPunct="0">
              <a:spcBef>
                <a:spcPct val="20000"/>
              </a:spcBef>
              <a:spcAft>
                <a:spcPct val="0"/>
              </a:spcAft>
              <a:buChar char="–"/>
              <a:defRPr sz="2400">
                <a:solidFill>
                  <a:schemeClr val="tx1"/>
                </a:solidFill>
                <a:latin typeface="+mn-lt"/>
                <a:ea typeface="+mn-ea"/>
              </a:defRPr>
            </a:lvl2pPr>
            <a:lvl3pPr marL="999445" indent="-199436" algn="l" defTabSz="800009" rtl="0" eaLnBrk="0" fontAlgn="base" hangingPunct="0">
              <a:spcBef>
                <a:spcPct val="20000"/>
              </a:spcBef>
              <a:spcAft>
                <a:spcPct val="0"/>
              </a:spcAft>
              <a:buChar char="•"/>
              <a:defRPr sz="2100">
                <a:solidFill>
                  <a:schemeClr val="tx1"/>
                </a:solidFill>
                <a:latin typeface="+mn-lt"/>
                <a:ea typeface="+mn-ea"/>
              </a:defRPr>
            </a:lvl3pPr>
            <a:lvl4pPr marL="1400583" indent="-200569" algn="l" defTabSz="800009" rtl="0" eaLnBrk="0" fontAlgn="base" hangingPunct="0">
              <a:spcBef>
                <a:spcPct val="20000"/>
              </a:spcBef>
              <a:spcAft>
                <a:spcPct val="0"/>
              </a:spcAft>
              <a:buChar char="–"/>
              <a:defRPr sz="1700">
                <a:solidFill>
                  <a:schemeClr val="tx1"/>
                </a:solidFill>
                <a:latin typeface="+mn-lt"/>
                <a:ea typeface="+mn-ea"/>
              </a:defRPr>
            </a:lvl4pPr>
            <a:lvl5pPr marL="1799454" indent="-199436" algn="l" defTabSz="800009" rtl="0" eaLnBrk="0" fontAlgn="base" hangingPunct="0">
              <a:spcBef>
                <a:spcPct val="20000"/>
              </a:spcBef>
              <a:spcAft>
                <a:spcPct val="0"/>
              </a:spcAft>
              <a:buChar char="»"/>
              <a:defRPr sz="1700">
                <a:solidFill>
                  <a:schemeClr val="tx1"/>
                </a:solidFill>
                <a:latin typeface="+mn-lt"/>
                <a:ea typeface="+mn-ea"/>
              </a:defRPr>
            </a:lvl5pPr>
            <a:lvl6pPr marL="2125803" indent="-199436" algn="l" defTabSz="800009" rtl="0" eaLnBrk="0" fontAlgn="base" hangingPunct="0">
              <a:spcBef>
                <a:spcPct val="20000"/>
              </a:spcBef>
              <a:spcAft>
                <a:spcPct val="0"/>
              </a:spcAft>
              <a:buChar char="»"/>
              <a:defRPr sz="1700">
                <a:solidFill>
                  <a:schemeClr val="tx1"/>
                </a:solidFill>
                <a:latin typeface="+mn-lt"/>
                <a:ea typeface="+mn-ea"/>
              </a:defRPr>
            </a:lvl6pPr>
            <a:lvl7pPr marL="2452153" indent="-199436" algn="l" defTabSz="800009" rtl="0" eaLnBrk="0" fontAlgn="base" hangingPunct="0">
              <a:spcBef>
                <a:spcPct val="20000"/>
              </a:spcBef>
              <a:spcAft>
                <a:spcPct val="0"/>
              </a:spcAft>
              <a:buChar char="»"/>
              <a:defRPr sz="1700">
                <a:solidFill>
                  <a:schemeClr val="tx1"/>
                </a:solidFill>
                <a:latin typeface="+mn-lt"/>
                <a:ea typeface="+mn-ea"/>
              </a:defRPr>
            </a:lvl7pPr>
            <a:lvl8pPr marL="2778502" indent="-199436" algn="l" defTabSz="800009" rtl="0" eaLnBrk="0" fontAlgn="base" hangingPunct="0">
              <a:spcBef>
                <a:spcPct val="20000"/>
              </a:spcBef>
              <a:spcAft>
                <a:spcPct val="0"/>
              </a:spcAft>
              <a:buChar char="»"/>
              <a:defRPr sz="1700">
                <a:solidFill>
                  <a:schemeClr val="tx1"/>
                </a:solidFill>
                <a:latin typeface="+mn-lt"/>
                <a:ea typeface="+mn-ea"/>
              </a:defRPr>
            </a:lvl8pPr>
            <a:lvl9pPr marL="3104852" indent="-199436" algn="l" defTabSz="800009" rtl="0" eaLnBrk="0" fontAlgn="base" hangingPunct="0">
              <a:spcBef>
                <a:spcPct val="20000"/>
              </a:spcBef>
              <a:spcAft>
                <a:spcPct val="0"/>
              </a:spcAft>
              <a:buChar char="»"/>
              <a:defRPr sz="1700">
                <a:solidFill>
                  <a:schemeClr val="tx1"/>
                </a:solidFill>
                <a:latin typeface="+mn-lt"/>
                <a:ea typeface="+mn-ea"/>
              </a:defRPr>
            </a:lvl9pPr>
          </a:lstStyle>
          <a:p>
            <a:pPr marL="0" indent="0">
              <a:lnSpc>
                <a:spcPct val="150000"/>
              </a:lnSpc>
              <a:buNone/>
            </a:pPr>
            <a:r>
              <a:rPr lang="en-US" altLang="zh-CN" sz="2133" dirty="0">
                <a:solidFill>
                  <a:schemeClr val="tx1">
                    <a:lumMod val="85000"/>
                    <a:lumOff val="15000"/>
                  </a:schemeClr>
                </a:solidFill>
                <a:latin typeface="微软雅黑" pitchFamily="34" charset="-122"/>
                <a:ea typeface="微软雅黑" pitchFamily="34" charset="-122"/>
              </a:rPr>
              <a:t>After Image augmentation</a:t>
            </a:r>
            <a:endParaRPr lang="zh-CN" altLang="zh-CN" sz="1867" dirty="0">
              <a:solidFill>
                <a:schemeClr val="tx1">
                  <a:lumMod val="85000"/>
                  <a:lumOff val="15000"/>
                </a:schemeClr>
              </a:solidFill>
              <a:latin typeface="微软雅黑" pitchFamily="34" charset="-122"/>
              <a:ea typeface="微软雅黑" pitchFamily="34" charset="-122"/>
            </a:endParaRPr>
          </a:p>
        </p:txBody>
      </p:sp>
      <p:sp>
        <p:nvSpPr>
          <p:cNvPr id="16" name="TextBox 108"/>
          <p:cNvSpPr txBox="1">
            <a:spLocks noChangeArrowheads="1"/>
          </p:cNvSpPr>
          <p:nvPr/>
        </p:nvSpPr>
        <p:spPr bwMode="auto">
          <a:xfrm>
            <a:off x="719404" y="356660"/>
            <a:ext cx="3163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a:solidFill>
                  <a:prstClr val="black"/>
                </a:solidFill>
                <a:latin typeface="微软雅黑" panose="020B0503020204020204" pitchFamily="34" charset="-122"/>
                <a:ea typeface="微软雅黑" panose="020B0503020204020204" pitchFamily="34" charset="-122"/>
              </a:rPr>
              <a:t>Imgaug</a:t>
            </a:r>
            <a:r>
              <a:rPr lang="zh-CN" altLang="en-US" sz="2400" dirty="0">
                <a:solidFill>
                  <a:prstClr val="black"/>
                </a:solidFill>
                <a:latin typeface="微软雅黑" panose="020B0503020204020204" pitchFamily="34" charset="-122"/>
                <a:ea typeface="微软雅黑" panose="020B0503020204020204" pitchFamily="34" charset="-122"/>
              </a:rPr>
              <a:t>图片增强举例</a:t>
            </a:r>
            <a:endParaRPr lang="en-US" altLang="zh-CN" sz="2400" dirty="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43392" y="326668"/>
            <a:ext cx="480000" cy="480000"/>
            <a:chOff x="1965186" y="1419622"/>
            <a:chExt cx="302558" cy="314067"/>
          </a:xfrm>
        </p:grpSpPr>
        <p:sp>
          <p:nvSpPr>
            <p:cNvPr id="18" name="矩形 1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AutoShape 4" descr="64 quokkas"/>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AutoShape 6" descr="Noop"/>
          <p:cNvSpPr>
            <a:spLocks noChangeAspect="1" noChangeArrowheads="1"/>
          </p:cNvSpPr>
          <p:nvPr/>
        </p:nvSpPr>
        <p:spPr bwMode="auto">
          <a:xfrm>
            <a:off x="287867" y="21167"/>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7" name="右箭头 6"/>
          <p:cNvSpPr/>
          <p:nvPr/>
        </p:nvSpPr>
        <p:spPr>
          <a:xfrm>
            <a:off x="5499782" y="2468893"/>
            <a:ext cx="1632181" cy="8640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pic>
        <p:nvPicPr>
          <p:cNvPr id="2" name="图片 1"/>
          <p:cNvPicPr>
            <a:picLocks noChangeAspect="1"/>
          </p:cNvPicPr>
          <p:nvPr/>
        </p:nvPicPr>
        <p:blipFill>
          <a:blip r:embed="rId3"/>
          <a:stretch>
            <a:fillRect/>
          </a:stretch>
        </p:blipFill>
        <p:spPr>
          <a:xfrm>
            <a:off x="1091909" y="1157368"/>
            <a:ext cx="10447925" cy="5197290"/>
          </a:xfrm>
          <a:prstGeom prst="rect">
            <a:avLst/>
          </a:prstGeom>
        </p:spPr>
      </p:pic>
    </p:spTree>
    <p:extLst>
      <p:ext uri="{BB962C8B-B14F-4D97-AF65-F5344CB8AC3E}">
        <p14:creationId xmlns:p14="http://schemas.microsoft.com/office/powerpoint/2010/main" val="20576526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fltVal val="0"/>
                                          </p:val>
                                        </p:tav>
                                        <p:tav tm="100000">
                                          <p:val>
                                            <p:strVal val="#ppt_w"/>
                                          </p:val>
                                        </p:tav>
                                      </p:tavLst>
                                    </p:anim>
                                    <p:anim calcmode="lin" valueType="num">
                                      <p:cBhvr>
                                        <p:cTn id="8" dur="350" fill="hold"/>
                                        <p:tgtEl>
                                          <p:spTgt spid="1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6"/>
                                        </p:tgtEl>
                                        <p:attrNameLst>
                                          <p:attrName>ppt_y</p:attrName>
                                        </p:attrNameLst>
                                      </p:cBhvr>
                                      <p:tavLst>
                                        <p:tav tm="0">
                                          <p:val>
                                            <p:strVal val="#ppt_y"/>
                                          </p:val>
                                        </p:tav>
                                        <p:tav tm="100000">
                                          <p:val>
                                            <p:strVal val="#ppt_y"/>
                                          </p:val>
                                        </p:tav>
                                      </p:tavLst>
                                    </p:anim>
                                    <p:anim calcmode="lin" valueType="num">
                                      <p:cBhvr>
                                        <p:cTn id="14"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6"/>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strips(downRight)">
                                      <p:cBhvr>
                                        <p:cTn id="19" dur="75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strips(downRight)">
                                      <p:cBhvr>
                                        <p:cTn id="27"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1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8">
            <a:extLst>
              <a:ext uri="{FF2B5EF4-FFF2-40B4-BE49-F238E27FC236}">
                <a16:creationId xmlns:a16="http://schemas.microsoft.com/office/drawing/2014/main" id="{DF30D4C9-1B07-4727-990F-0AE60B402B84}"/>
              </a:ext>
            </a:extLst>
          </p:cNvPr>
          <p:cNvSpPr txBox="1"/>
          <p:nvPr/>
        </p:nvSpPr>
        <p:spPr>
          <a:xfrm>
            <a:off x="4182067" y="584632"/>
            <a:ext cx="3744178" cy="369332"/>
          </a:xfrm>
          <a:prstGeom prst="rect">
            <a:avLst/>
          </a:prstGeom>
          <a:noFill/>
        </p:spPr>
        <p:txBody>
          <a:bodyPr wrap="square" lIns="0" tIns="0" rIns="0" bIns="0" rtlCol="0" anchor="ctr">
            <a:spAutoFit/>
          </a:bodyPr>
          <a:lstStyle/>
          <a:p>
            <a:pPr lvl="0" algn="ctr" fontAlgn="base">
              <a:spcBef>
                <a:spcPct val="0"/>
              </a:spcBef>
              <a:spcAft>
                <a:spcPct val="0"/>
              </a:spcAft>
              <a:defRPr/>
            </a:pPr>
            <a:r>
              <a:rPr lang="zh-CN" altLang="en-US" sz="2400" kern="0" dirty="0">
                <a:latin typeface="微软雅黑" panose="020B0503020204020204" pitchFamily="34" charset="-122"/>
                <a:ea typeface="微软雅黑" panose="020B0503020204020204" pitchFamily="34" charset="-122"/>
                <a:cs typeface="+mn-ea"/>
                <a:sym typeface="+mn-lt"/>
              </a:rPr>
              <a:t>卷积神经网络（</a:t>
            </a:r>
            <a:r>
              <a:rPr lang="en-US" altLang="zh-CN" sz="2400" kern="0" dirty="0">
                <a:latin typeface="微软雅黑" panose="020B0503020204020204" pitchFamily="34" charset="-122"/>
                <a:ea typeface="微软雅黑" panose="020B0503020204020204" pitchFamily="34" charset="-122"/>
                <a:cs typeface="+mn-ea"/>
                <a:sym typeface="+mn-lt"/>
              </a:rPr>
              <a:t>CNN</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772" y="1453268"/>
            <a:ext cx="10360115" cy="3532799"/>
          </a:xfrm>
          <a:prstGeom prst="rect">
            <a:avLst/>
          </a:prstGeom>
        </p:spPr>
      </p:pic>
      <p:sp>
        <p:nvSpPr>
          <p:cNvPr id="12" name="文本框 11">
            <a:extLst>
              <a:ext uri="{FF2B5EF4-FFF2-40B4-BE49-F238E27FC236}">
                <a16:creationId xmlns:a16="http://schemas.microsoft.com/office/drawing/2014/main" id="{E1A88D64-B143-4BB4-91A3-2561EADACCDB}"/>
              </a:ext>
            </a:extLst>
          </p:cNvPr>
          <p:cNvSpPr txBox="1"/>
          <p:nvPr/>
        </p:nvSpPr>
        <p:spPr>
          <a:xfrm>
            <a:off x="1785048" y="5600783"/>
            <a:ext cx="6857790" cy="653769"/>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600" dirty="0">
                <a:latin typeface="微软雅黑" panose="020B0503020204020204" pitchFamily="34" charset="-122"/>
                <a:ea typeface="微软雅黑" panose="020B0503020204020204" pitchFamily="34" charset="-122"/>
                <a:cs typeface="+mn-ea"/>
                <a:sym typeface="+mn-lt"/>
              </a:rPr>
              <a:t>卷积神经网络常用于图像的分类操作，使用</a:t>
            </a:r>
            <a:r>
              <a:rPr lang="en-US" altLang="zh-CN" sz="1600" dirty="0" err="1">
                <a:latin typeface="微软雅黑" panose="020B0503020204020204" pitchFamily="34" charset="-122"/>
                <a:ea typeface="微软雅黑" panose="020B0503020204020204" pitchFamily="34" charset="-122"/>
                <a:cs typeface="+mn-ea"/>
                <a:sym typeface="+mn-lt"/>
              </a:rPr>
              <a:t>TensorFlow</a:t>
            </a:r>
            <a:r>
              <a:rPr lang="zh-CN" altLang="en-US" sz="1600" dirty="0">
                <a:latin typeface="微软雅黑" panose="020B0503020204020204" pitchFamily="34" charset="-122"/>
                <a:ea typeface="微软雅黑" panose="020B0503020204020204" pitchFamily="34" charset="-122"/>
                <a:cs typeface="+mn-ea"/>
                <a:sym typeface="+mn-lt"/>
              </a:rPr>
              <a:t>机器学习框架搭建合适的神经网络后，可识别不同汽车种类</a:t>
            </a:r>
            <a:endParaRPr lang="en-US" altLang="zh-CN" sz="1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76989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Box 8">
            <a:extLst>
              <a:ext uri="{FF2B5EF4-FFF2-40B4-BE49-F238E27FC236}">
                <a16:creationId xmlns:a16="http://schemas.microsoft.com/office/drawing/2014/main" id="{DF30D4C9-1B07-4727-990F-0AE60B402B84}"/>
              </a:ext>
            </a:extLst>
          </p:cNvPr>
          <p:cNvSpPr txBox="1"/>
          <p:nvPr/>
        </p:nvSpPr>
        <p:spPr>
          <a:xfrm>
            <a:off x="3872127" y="584632"/>
            <a:ext cx="4364056" cy="369332"/>
          </a:xfrm>
          <a:prstGeom prst="rect">
            <a:avLst/>
          </a:prstGeom>
          <a:noFill/>
        </p:spPr>
        <p:txBody>
          <a:bodyPr wrap="square" lIns="0" tIns="0" rIns="0" bIns="0" rtlCol="0" anchor="ctr">
            <a:spAutoFit/>
          </a:bodyPr>
          <a:lstStyle/>
          <a:p>
            <a:pPr lvl="0" algn="ctr" fontAlgn="base">
              <a:spcBef>
                <a:spcPct val="0"/>
              </a:spcBef>
              <a:spcAft>
                <a:spcPct val="0"/>
              </a:spcAft>
              <a:defRPr/>
            </a:pPr>
            <a:r>
              <a:rPr lang="zh-CN" altLang="en-US" sz="2400" kern="0" dirty="0">
                <a:latin typeface="微软雅黑" panose="020B0503020204020204" pitchFamily="34" charset="-122"/>
                <a:ea typeface="微软雅黑" panose="020B0503020204020204" pitchFamily="34" charset="-122"/>
                <a:cs typeface="+mn-ea"/>
                <a:sym typeface="+mn-lt"/>
              </a:rPr>
              <a:t>进行多次卷积</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激活</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池化操作</a:t>
            </a:r>
            <a:endParaRPr lang="en-US" altLang="zh-CN" sz="24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048" y="1995854"/>
            <a:ext cx="8256213" cy="3455378"/>
          </a:xfrm>
          <a:prstGeom prst="rect">
            <a:avLst/>
          </a:prstGeom>
        </p:spPr>
      </p:pic>
    </p:spTree>
    <p:extLst>
      <p:ext uri="{BB962C8B-B14F-4D97-AF65-F5344CB8AC3E}">
        <p14:creationId xmlns:p14="http://schemas.microsoft.com/office/powerpoint/2010/main" val="1914548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34207" y="1200492"/>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3118464" y="4039260"/>
            <a:ext cx="3600693" cy="1618248"/>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a:spLocks/>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29" name="组合 28"/>
          <p:cNvGrpSpPr/>
          <p:nvPr/>
        </p:nvGrpSpPr>
        <p:grpSpPr>
          <a:xfrm>
            <a:off x="5472845" y="2951830"/>
            <a:ext cx="4584950" cy="1246831"/>
            <a:chOff x="4104561" y="2213818"/>
            <a:chExt cx="3439239" cy="935266"/>
          </a:xfrm>
        </p:grpSpPr>
        <p:sp>
          <p:nvSpPr>
            <p:cNvPr id="20" name="任意多边形: 形状 19"/>
            <p:cNvSpPr/>
            <p:nvPr/>
          </p:nvSpPr>
          <p:spPr>
            <a:xfrm>
              <a:off x="4104561" y="2213818"/>
              <a:ext cx="467439" cy="934878"/>
            </a:xfrm>
            <a:custGeom>
              <a:avLst/>
              <a:gdLst>
                <a:gd name="connsiteX0" fmla="*/ 958850 w 958850"/>
                <a:gd name="connsiteY0" fmla="*/ 0 h 1917700"/>
                <a:gd name="connsiteX1" fmla="*/ 958850 w 958850"/>
                <a:gd name="connsiteY1" fmla="*/ 245044 h 1917700"/>
                <a:gd name="connsiteX2" fmla="*/ 245044 w 958850"/>
                <a:gd name="connsiteY2" fmla="*/ 958850 h 1917700"/>
                <a:gd name="connsiteX3" fmla="*/ 958850 w 958850"/>
                <a:gd name="connsiteY3" fmla="*/ 1672656 h 1917700"/>
                <a:gd name="connsiteX4" fmla="*/ 958850 w 958850"/>
                <a:gd name="connsiteY4" fmla="*/ 1917700 h 1917700"/>
                <a:gd name="connsiteX5" fmla="*/ 0 w 958850"/>
                <a:gd name="connsiteY5" fmla="*/ 958850 h 1917700"/>
                <a:gd name="connsiteX6" fmla="*/ 95885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958850" y="0"/>
                  </a:moveTo>
                  <a:lnTo>
                    <a:pt x="958850" y="245044"/>
                  </a:lnTo>
                  <a:cubicBezTo>
                    <a:pt x="564626" y="245044"/>
                    <a:pt x="245044" y="564626"/>
                    <a:pt x="245044" y="958850"/>
                  </a:cubicBezTo>
                  <a:cubicBezTo>
                    <a:pt x="245044" y="1353074"/>
                    <a:pt x="564626" y="1672656"/>
                    <a:pt x="958850" y="1672656"/>
                  </a:cubicBezTo>
                  <a:lnTo>
                    <a:pt x="958850" y="1917700"/>
                  </a:lnTo>
                  <a:cubicBezTo>
                    <a:pt x="429292" y="1917700"/>
                    <a:pt x="0" y="1488408"/>
                    <a:pt x="0" y="958850"/>
                  </a:cubicBezTo>
                  <a:cubicBezTo>
                    <a:pt x="0" y="429292"/>
                    <a:pt x="429292" y="0"/>
                    <a:pt x="95885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4572000" y="3029515"/>
              <a:ext cx="2971800" cy="119569"/>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6" name="椭圆 5"/>
            <p:cNvSpPr/>
            <p:nvPr/>
          </p:nvSpPr>
          <p:spPr>
            <a:xfrm>
              <a:off x="4272497" y="2381298"/>
              <a:ext cx="599005" cy="59900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3" name="任意多边形: 形状 12"/>
            <p:cNvSpPr>
              <a:spLocks/>
            </p:cNvSpPr>
            <p:nvPr/>
          </p:nvSpPr>
          <p:spPr bwMode="auto">
            <a:xfrm>
              <a:off x="4399344" y="2537096"/>
              <a:ext cx="347360" cy="285500"/>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3" name="Rectangle 29">
            <a:extLst>
              <a:ext uri="{FF2B5EF4-FFF2-40B4-BE49-F238E27FC236}">
                <a16:creationId xmlns:a16="http://schemas.microsoft.com/office/drawing/2014/main" id="{0789D781-EC7A-4168-9E72-73484171D530}"/>
              </a:ext>
            </a:extLst>
          </p:cNvPr>
          <p:cNvSpPr/>
          <p:nvPr/>
        </p:nvSpPr>
        <p:spPr>
          <a:xfrm>
            <a:off x="3145573" y="2070231"/>
            <a:ext cx="2215652" cy="700576"/>
          </a:xfrm>
          <a:prstGeom prst="rect">
            <a:avLst/>
          </a:prstGeom>
        </p:spPr>
        <p:txBody>
          <a:bodyPr wrap="square">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通过图像识别与分类获得对应车辆的矩形区域</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4" name="Rectangle 30">
            <a:extLst>
              <a:ext uri="{FF2B5EF4-FFF2-40B4-BE49-F238E27FC236}">
                <a16:creationId xmlns:a16="http://schemas.microsoft.com/office/drawing/2014/main" id="{08E11D76-D0E8-4C6D-AB76-179F93F88800}"/>
              </a:ext>
            </a:extLst>
          </p:cNvPr>
          <p:cNvSpPr/>
          <p:nvPr/>
        </p:nvSpPr>
        <p:spPr>
          <a:xfrm>
            <a:off x="4245485" y="1699763"/>
            <a:ext cx="1107996" cy="369332"/>
          </a:xfrm>
          <a:prstGeom prst="rect">
            <a:avLst/>
          </a:prstGeom>
        </p:spPr>
        <p:txBody>
          <a:bodyPr wrap="none">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图像识别</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Rectangle 29">
            <a:extLst>
              <a:ext uri="{FF2B5EF4-FFF2-40B4-BE49-F238E27FC236}">
                <a16:creationId xmlns:a16="http://schemas.microsoft.com/office/drawing/2014/main" id="{0367AAE8-3745-452E-9B30-9020957A290A}"/>
              </a:ext>
            </a:extLst>
          </p:cNvPr>
          <p:cNvSpPr/>
          <p:nvPr/>
        </p:nvSpPr>
        <p:spPr>
          <a:xfrm>
            <a:off x="7030508" y="3115975"/>
            <a:ext cx="2852046" cy="700576"/>
          </a:xfrm>
          <a:prstGeom prst="rect">
            <a:avLst/>
          </a:prstGeom>
        </p:spPr>
        <p:txBody>
          <a:bodyPr wrap="square">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根据之前设置的分类器，通过查表获得目标车辆的具体宽底</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Rectangle 30">
            <a:extLst>
              <a:ext uri="{FF2B5EF4-FFF2-40B4-BE49-F238E27FC236}">
                <a16:creationId xmlns:a16="http://schemas.microsoft.com/office/drawing/2014/main" id="{8AD52124-AF9C-450F-8B1D-4DD6E42B5D02}"/>
              </a:ext>
            </a:extLst>
          </p:cNvPr>
          <p:cNvSpPr/>
          <p:nvPr/>
        </p:nvSpPr>
        <p:spPr>
          <a:xfrm>
            <a:off x="8171700" y="2682196"/>
            <a:ext cx="1107996" cy="369332"/>
          </a:xfrm>
          <a:prstGeom prst="rect">
            <a:avLst/>
          </a:prstGeom>
        </p:spPr>
        <p:txBody>
          <a:bodyPr wrap="none">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车宽查询</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7" name="Rectangle 29">
            <a:extLst>
              <a:ext uri="{FF2B5EF4-FFF2-40B4-BE49-F238E27FC236}">
                <a16:creationId xmlns:a16="http://schemas.microsoft.com/office/drawing/2014/main" id="{38DB5096-1FC6-43FC-B1EE-8B2490F34DD0}"/>
              </a:ext>
            </a:extLst>
          </p:cNvPr>
          <p:cNvSpPr/>
          <p:nvPr/>
        </p:nvSpPr>
        <p:spPr>
          <a:xfrm>
            <a:off x="3145573" y="4107729"/>
            <a:ext cx="2215652" cy="700576"/>
          </a:xfrm>
          <a:prstGeom prst="rect">
            <a:avLst/>
          </a:prstGeom>
        </p:spPr>
        <p:txBody>
          <a:bodyPr wrap="square">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根据原理计算实际车距并可视化到图像之上</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8" name="Rectangle 30">
            <a:extLst>
              <a:ext uri="{FF2B5EF4-FFF2-40B4-BE49-F238E27FC236}">
                <a16:creationId xmlns:a16="http://schemas.microsoft.com/office/drawing/2014/main" id="{B5B418D2-230F-4184-B3B5-6AF97B270E9C}"/>
              </a:ext>
            </a:extLst>
          </p:cNvPr>
          <p:cNvSpPr/>
          <p:nvPr/>
        </p:nvSpPr>
        <p:spPr>
          <a:xfrm>
            <a:off x="4245485" y="3737261"/>
            <a:ext cx="1107996" cy="369332"/>
          </a:xfrm>
          <a:prstGeom prst="rect">
            <a:avLst/>
          </a:prstGeom>
        </p:spPr>
        <p:txBody>
          <a:bodyPr wrap="none">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距离测算</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0" name="TextBox 8">
            <a:extLst>
              <a:ext uri="{FF2B5EF4-FFF2-40B4-BE49-F238E27FC236}">
                <a16:creationId xmlns:a16="http://schemas.microsoft.com/office/drawing/2014/main" id="{6647FCAF-8771-4904-AC4D-5AAECDB369B4}"/>
              </a:ext>
            </a:extLst>
          </p:cNvPr>
          <p:cNvSpPr txBox="1"/>
          <p:nvPr/>
        </p:nvSpPr>
        <p:spPr>
          <a:xfrm>
            <a:off x="4182067" y="553855"/>
            <a:ext cx="3744178" cy="430887"/>
          </a:xfrm>
          <a:prstGeom prst="rect">
            <a:avLst/>
          </a:prstGeom>
          <a:noFill/>
        </p:spPr>
        <p:txBody>
          <a:bodyPr wrap="square" lIns="0" tIns="0" rIns="0" bIns="0" rtlCol="0" anchor="ctr">
            <a:spAutoFit/>
          </a:bodyPr>
          <a:lstStyle/>
          <a:p>
            <a:pPr algn="ctr"/>
            <a:r>
              <a:rPr lang="zh-CN" altLang="en-US" sz="28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系统步骤</a:t>
            </a:r>
            <a:endParaRPr lang="zh-CN" altLang="en-US" sz="36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01444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1+#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8EE406-2D6F-42DD-B9CE-A3B4BF23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37" y="1723056"/>
            <a:ext cx="4351626" cy="3890407"/>
          </a:xfrm>
          <a:prstGeom prst="rect">
            <a:avLst/>
          </a:prstGeom>
        </p:spPr>
      </p:pic>
      <p:sp>
        <p:nvSpPr>
          <p:cNvPr id="56" name="TextBox 8">
            <a:extLst>
              <a:ext uri="{FF2B5EF4-FFF2-40B4-BE49-F238E27FC236}">
                <a16:creationId xmlns:a16="http://schemas.microsoft.com/office/drawing/2014/main" id="{630D2532-FA95-4EDD-9CDE-41846C08A0A8}"/>
              </a:ext>
            </a:extLst>
          </p:cNvPr>
          <p:cNvSpPr txBox="1"/>
          <p:nvPr/>
        </p:nvSpPr>
        <p:spPr>
          <a:xfrm>
            <a:off x="4182067" y="553855"/>
            <a:ext cx="3744178" cy="430887"/>
          </a:xfrm>
          <a:prstGeom prst="rect">
            <a:avLst/>
          </a:prstGeom>
          <a:noFill/>
        </p:spPr>
        <p:txBody>
          <a:bodyPr wrap="square" lIns="0" tIns="0" rIns="0" bIns="0" rtlCol="0" anchor="ctr">
            <a:spAutoFit/>
          </a:bodyPr>
          <a:lstStyle/>
          <a:p>
            <a:pPr algn="ctr"/>
            <a:r>
              <a:rPr lang="zh-CN" altLang="en-US" sz="28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实际展示</a:t>
            </a:r>
            <a:endParaRPr lang="zh-CN" altLang="en-US" sz="36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cxnSp>
        <p:nvCxnSpPr>
          <p:cNvPr id="51" name="直接连接符 50">
            <a:extLst>
              <a:ext uri="{FF2B5EF4-FFF2-40B4-BE49-F238E27FC236}">
                <a16:creationId xmlns:a16="http://schemas.microsoft.com/office/drawing/2014/main" id="{FBD48B52-369C-44EA-8388-DF2520BC9B05}"/>
              </a:ext>
            </a:extLst>
          </p:cNvPr>
          <p:cNvCxnSpPr/>
          <p:nvPr/>
        </p:nvCxnSpPr>
        <p:spPr>
          <a:xfrm rot="5400000">
            <a:off x="4169199" y="3828282"/>
            <a:ext cx="357036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TextBox 27">
            <a:extLst>
              <a:ext uri="{FF2B5EF4-FFF2-40B4-BE49-F238E27FC236}">
                <a16:creationId xmlns:a16="http://schemas.microsoft.com/office/drawing/2014/main" id="{76775114-FFF2-4C00-B0BD-C6B6479ACFF2}"/>
              </a:ext>
            </a:extLst>
          </p:cNvPr>
          <p:cNvSpPr txBox="1"/>
          <p:nvPr/>
        </p:nvSpPr>
        <p:spPr>
          <a:xfrm>
            <a:off x="1822954" y="2481387"/>
            <a:ext cx="1856424" cy="285078"/>
          </a:xfrm>
          <a:prstGeom prst="rect">
            <a:avLst/>
          </a:prstGeom>
          <a:noFill/>
        </p:spPr>
        <p:txBody>
          <a:bodyPr wrap="square" lIns="91412" tIns="0" rIns="91412" bIns="0" rtlCol="0" anchor="t">
            <a:spAutoFit/>
          </a:bodyPr>
          <a:lstStyle/>
          <a:p>
            <a:pPr>
              <a:lnSpc>
                <a:spcPct val="15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相机焦距</a:t>
            </a:r>
          </a:p>
        </p:txBody>
      </p:sp>
      <p:sp>
        <p:nvSpPr>
          <p:cNvPr id="87" name="TextBox 28">
            <a:extLst>
              <a:ext uri="{FF2B5EF4-FFF2-40B4-BE49-F238E27FC236}">
                <a16:creationId xmlns:a16="http://schemas.microsoft.com/office/drawing/2014/main" id="{8F059528-18D1-495E-9D11-463A6BBBF9A0}"/>
              </a:ext>
            </a:extLst>
          </p:cNvPr>
          <p:cNvSpPr txBox="1"/>
          <p:nvPr/>
        </p:nvSpPr>
        <p:spPr>
          <a:xfrm>
            <a:off x="1822954" y="2776818"/>
            <a:ext cx="3790298" cy="292616"/>
          </a:xfrm>
          <a:prstGeom prst="rect">
            <a:avLst/>
          </a:prstGeom>
          <a:noFill/>
        </p:spPr>
        <p:txBody>
          <a:bodyPr wrap="square" lIns="91412" tIns="45706" rIns="91412" bIns="45706" rtlCol="0">
            <a:spAutoFit/>
          </a:bodyPr>
          <a:lstStyle/>
          <a:p>
            <a:pPr>
              <a:lnSpc>
                <a:spcPct val="120000"/>
              </a:lnSpc>
            </a:pPr>
            <a:r>
              <a:rPr lang="zh-CN" altLang="en-US" sz="1200" dirty="0">
                <a:solidFill>
                  <a:schemeClr val="tx1">
                    <a:lumMod val="75000"/>
                  </a:schemeClr>
                </a:solidFill>
                <a:latin typeface="微软雅黑" panose="020B0503020204020204" pitchFamily="34" charset="-122"/>
                <a:ea typeface="微软雅黑" panose="020B0503020204020204" pitchFamily="34" charset="-122"/>
                <a:cs typeface="+mn-ea"/>
                <a:sym typeface="+mn-lt"/>
              </a:rPr>
              <a:t>预先定标计算，结合相机参数调研</a:t>
            </a:r>
            <a:endParaRPr lang="en-US" altLang="zh-CN" sz="12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90" name="TextBox 27">
            <a:extLst>
              <a:ext uri="{FF2B5EF4-FFF2-40B4-BE49-F238E27FC236}">
                <a16:creationId xmlns:a16="http://schemas.microsoft.com/office/drawing/2014/main" id="{75CBA191-19D9-4FD1-9CF8-F1377FD8768E}"/>
              </a:ext>
            </a:extLst>
          </p:cNvPr>
          <p:cNvSpPr txBox="1"/>
          <p:nvPr/>
        </p:nvSpPr>
        <p:spPr>
          <a:xfrm>
            <a:off x="1822954" y="3161766"/>
            <a:ext cx="1856424" cy="285078"/>
          </a:xfrm>
          <a:prstGeom prst="rect">
            <a:avLst/>
          </a:prstGeom>
          <a:noFill/>
        </p:spPr>
        <p:txBody>
          <a:bodyPr wrap="square" lIns="91412" tIns="0" rIns="91412" bIns="0" rtlCol="0" anchor="t">
            <a:spAutoFit/>
          </a:bodyPr>
          <a:lstStyle/>
          <a:p>
            <a:pPr>
              <a:lnSpc>
                <a:spcPct val="15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车辆宽度</a:t>
            </a:r>
          </a:p>
        </p:txBody>
      </p:sp>
      <p:sp>
        <p:nvSpPr>
          <p:cNvPr id="93" name="TextBox 28">
            <a:extLst>
              <a:ext uri="{FF2B5EF4-FFF2-40B4-BE49-F238E27FC236}">
                <a16:creationId xmlns:a16="http://schemas.microsoft.com/office/drawing/2014/main" id="{28A3FF7B-D0D3-4D17-B86B-4AD90A52670F}"/>
              </a:ext>
            </a:extLst>
          </p:cNvPr>
          <p:cNvSpPr txBox="1"/>
          <p:nvPr/>
        </p:nvSpPr>
        <p:spPr>
          <a:xfrm>
            <a:off x="1822954" y="3457197"/>
            <a:ext cx="3790298" cy="295117"/>
          </a:xfrm>
          <a:prstGeom prst="rect">
            <a:avLst/>
          </a:prstGeom>
          <a:noFill/>
        </p:spPr>
        <p:txBody>
          <a:bodyPr wrap="square" lIns="91412" tIns="45706" rIns="91412" bIns="45706" rtlCol="0">
            <a:spAutoFit/>
          </a:bodyPr>
          <a:lstStyle/>
          <a:p>
            <a:pPr>
              <a:lnSpc>
                <a:spcPct val="120000"/>
              </a:lnSpc>
            </a:pPr>
            <a:r>
              <a:rPr lang="zh-CN" altLang="en-US" sz="1200" dirty="0">
                <a:solidFill>
                  <a:schemeClr val="tx1">
                    <a:lumMod val="75000"/>
                  </a:schemeClr>
                </a:solidFill>
                <a:latin typeface="微软雅黑" panose="020B0503020204020204" pitchFamily="34" charset="-122"/>
                <a:ea typeface="微软雅黑" panose="020B0503020204020204" pitchFamily="34" charset="-122"/>
                <a:cs typeface="+mn-ea"/>
                <a:sym typeface="+mn-lt"/>
              </a:rPr>
              <a:t>利用图像识别与分类获得具体的车辆宽度信息</a:t>
            </a:r>
            <a:endParaRPr lang="en-US" altLang="zh-CN" sz="12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94" name="TextBox 27">
            <a:extLst>
              <a:ext uri="{FF2B5EF4-FFF2-40B4-BE49-F238E27FC236}">
                <a16:creationId xmlns:a16="http://schemas.microsoft.com/office/drawing/2014/main" id="{919DA5F5-44A3-4F7A-AC0E-254F88DC81E2}"/>
              </a:ext>
            </a:extLst>
          </p:cNvPr>
          <p:cNvSpPr txBox="1"/>
          <p:nvPr/>
        </p:nvSpPr>
        <p:spPr>
          <a:xfrm>
            <a:off x="1812231" y="3878622"/>
            <a:ext cx="1856424" cy="285078"/>
          </a:xfrm>
          <a:prstGeom prst="rect">
            <a:avLst/>
          </a:prstGeom>
          <a:noFill/>
        </p:spPr>
        <p:txBody>
          <a:bodyPr wrap="square" lIns="91412" tIns="0" rIns="91412" bIns="0" rtlCol="0" anchor="t">
            <a:spAutoFit/>
          </a:bodyPr>
          <a:lstStyle/>
          <a:p>
            <a:pPr>
              <a:lnSpc>
                <a:spcPct val="15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像素大小</a:t>
            </a:r>
          </a:p>
        </p:txBody>
      </p:sp>
      <p:sp>
        <p:nvSpPr>
          <p:cNvPr id="95" name="TextBox 28">
            <a:extLst>
              <a:ext uri="{FF2B5EF4-FFF2-40B4-BE49-F238E27FC236}">
                <a16:creationId xmlns:a16="http://schemas.microsoft.com/office/drawing/2014/main" id="{84E56E43-D52F-4061-A97B-422536570797}"/>
              </a:ext>
            </a:extLst>
          </p:cNvPr>
          <p:cNvSpPr txBox="1"/>
          <p:nvPr/>
        </p:nvSpPr>
        <p:spPr>
          <a:xfrm>
            <a:off x="1812231" y="4174053"/>
            <a:ext cx="3790298" cy="516716"/>
          </a:xfrm>
          <a:prstGeom prst="rect">
            <a:avLst/>
          </a:prstGeom>
          <a:noFill/>
        </p:spPr>
        <p:txBody>
          <a:bodyPr wrap="square" lIns="91412" tIns="45706" rIns="91412" bIns="45706" rtlCol="0">
            <a:spAutoFit/>
          </a:bodyPr>
          <a:lstStyle/>
          <a:p>
            <a:pPr>
              <a:lnSpc>
                <a:spcPct val="120000"/>
              </a:lnSpc>
            </a:pPr>
            <a:r>
              <a:rPr lang="zh-CN" altLang="en-US" sz="1200" dirty="0">
                <a:solidFill>
                  <a:schemeClr val="tx1">
                    <a:lumMod val="75000"/>
                  </a:schemeClr>
                </a:solidFill>
                <a:latin typeface="微软雅黑" panose="020B0503020204020204" pitchFamily="34" charset="-122"/>
                <a:ea typeface="微软雅黑" panose="020B0503020204020204" pitchFamily="34" charset="-122"/>
                <a:cs typeface="+mn-ea"/>
                <a:sym typeface="+mn-lt"/>
              </a:rPr>
              <a:t>利用图像识别得到感兴趣的矩形框，计算图像尺度的车宽大小</a:t>
            </a:r>
            <a:endParaRPr lang="en-US" altLang="zh-CN" sz="12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96" name="TextBox 27">
            <a:extLst>
              <a:ext uri="{FF2B5EF4-FFF2-40B4-BE49-F238E27FC236}">
                <a16:creationId xmlns:a16="http://schemas.microsoft.com/office/drawing/2014/main" id="{BBBBD367-ED04-44EB-B97B-24AA80C6236F}"/>
              </a:ext>
            </a:extLst>
          </p:cNvPr>
          <p:cNvSpPr txBox="1"/>
          <p:nvPr/>
        </p:nvSpPr>
        <p:spPr>
          <a:xfrm>
            <a:off x="1822954" y="4749749"/>
            <a:ext cx="1856424" cy="285078"/>
          </a:xfrm>
          <a:prstGeom prst="rect">
            <a:avLst/>
          </a:prstGeom>
          <a:noFill/>
        </p:spPr>
        <p:txBody>
          <a:bodyPr wrap="square" lIns="91412" tIns="0" rIns="91412" bIns="0" rtlCol="0" anchor="t">
            <a:spAutoFit/>
          </a:bodyPr>
          <a:lstStyle/>
          <a:p>
            <a:pPr>
              <a:lnSpc>
                <a:spcPct val="15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实际车距</a:t>
            </a:r>
          </a:p>
        </p:txBody>
      </p:sp>
      <p:sp>
        <p:nvSpPr>
          <p:cNvPr id="97" name="TextBox 28">
            <a:extLst>
              <a:ext uri="{FF2B5EF4-FFF2-40B4-BE49-F238E27FC236}">
                <a16:creationId xmlns:a16="http://schemas.microsoft.com/office/drawing/2014/main" id="{F144013F-510C-4C4A-86A9-3533301F0329}"/>
              </a:ext>
            </a:extLst>
          </p:cNvPr>
          <p:cNvSpPr txBox="1"/>
          <p:nvPr/>
        </p:nvSpPr>
        <p:spPr>
          <a:xfrm>
            <a:off x="1822954" y="5045180"/>
            <a:ext cx="3790298" cy="295117"/>
          </a:xfrm>
          <a:prstGeom prst="rect">
            <a:avLst/>
          </a:prstGeom>
          <a:noFill/>
        </p:spPr>
        <p:txBody>
          <a:bodyPr wrap="square" lIns="91412" tIns="45706" rIns="91412" bIns="45706" rtlCol="0">
            <a:spAutoFit/>
          </a:bodyPr>
          <a:lstStyle/>
          <a:p>
            <a:pPr>
              <a:lnSpc>
                <a:spcPct val="120000"/>
              </a:lnSpc>
            </a:pPr>
            <a:r>
              <a:rPr lang="zh-CN" altLang="en-US" sz="1200" dirty="0">
                <a:solidFill>
                  <a:schemeClr val="tx1">
                    <a:lumMod val="75000"/>
                  </a:schemeClr>
                </a:solidFill>
                <a:latin typeface="微软雅黑" panose="020B0503020204020204" pitchFamily="34" charset="-122"/>
                <a:ea typeface="微软雅黑" panose="020B0503020204020204" pitchFamily="34" charset="-122"/>
                <a:cs typeface="+mn-ea"/>
                <a:sym typeface="+mn-lt"/>
              </a:rPr>
              <a:t>利用相似三角形计算实际的车距</a:t>
            </a:r>
            <a:endParaRPr lang="en-US" altLang="zh-CN" sz="12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84110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
                                        <p:tgtEl>
                                          <p:spTgt spid="8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500"/>
                                        <p:tgtEl>
                                          <p:spTgt spid="9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wipe(left)">
                                      <p:cBhvr>
                                        <p:cTn id="21" dur="500"/>
                                        <p:tgtEl>
                                          <p:spTgt spid="9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wipe(left)">
                                      <p:cBhvr>
                                        <p:cTn id="25" dur="500"/>
                                        <p:tgtEl>
                                          <p:spTgt spid="9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wipe(left)">
                                      <p:cBhvr>
                                        <p:cTn id="28" dur="500"/>
                                        <p:tgtEl>
                                          <p:spTgt spid="9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left)">
                                      <p:cBhvr>
                                        <p:cTn id="35"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7" grpId="0"/>
      <p:bldP spid="90" grpId="0"/>
      <p:bldP spid="93" grpId="0"/>
      <p:bldP spid="94" grpId="0"/>
      <p:bldP spid="95"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8">
            <a:extLst>
              <a:ext uri="{FF2B5EF4-FFF2-40B4-BE49-F238E27FC236}">
                <a16:creationId xmlns:a16="http://schemas.microsoft.com/office/drawing/2014/main" id="{630D2532-FA95-4EDD-9CDE-41846C08A0A8}"/>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实际展示</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3A0A0999-5B66-408F-B26D-33FEDD45F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78" y="1956287"/>
            <a:ext cx="5012739" cy="3908237"/>
          </a:xfrm>
          <a:prstGeom prst="rect">
            <a:avLst/>
          </a:prstGeom>
        </p:spPr>
      </p:pic>
      <p:pic>
        <p:nvPicPr>
          <p:cNvPr id="6" name="图片 5">
            <a:extLst>
              <a:ext uri="{FF2B5EF4-FFF2-40B4-BE49-F238E27FC236}">
                <a16:creationId xmlns:a16="http://schemas.microsoft.com/office/drawing/2014/main" id="{08516290-8341-48A7-A694-077D9ED0C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430" y="1956287"/>
            <a:ext cx="5042870" cy="3970715"/>
          </a:xfrm>
          <a:prstGeom prst="rect">
            <a:avLst/>
          </a:prstGeom>
        </p:spPr>
      </p:pic>
    </p:spTree>
    <p:extLst>
      <p:ext uri="{BB962C8B-B14F-4D97-AF65-F5344CB8AC3E}">
        <p14:creationId xmlns:p14="http://schemas.microsoft.com/office/powerpoint/2010/main" val="375608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12166D8-1282-4676-8CC3-7B48D3508016}"/>
              </a:ext>
            </a:extLst>
          </p:cNvPr>
          <p:cNvGrpSpPr/>
          <p:nvPr/>
        </p:nvGrpSpPr>
        <p:grpSpPr>
          <a:xfrm flipH="1">
            <a:off x="-905302" y="0"/>
            <a:ext cx="13097302" cy="6858000"/>
            <a:chOff x="-1" y="0"/>
            <a:chExt cx="13097302" cy="6858000"/>
          </a:xfrm>
        </p:grpSpPr>
        <p:sp>
          <p:nvSpPr>
            <p:cNvPr id="6" name="等腰三角形 5">
              <a:extLst>
                <a:ext uri="{FF2B5EF4-FFF2-40B4-BE49-F238E27FC236}">
                  <a16:creationId xmlns:a16="http://schemas.microsoft.com/office/drawing/2014/main" id="{CD5745AA-A226-4B06-962D-8A418443EB8F}"/>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07E64A9A-1237-4B18-B777-11FF101C5D6D}"/>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AF778B40-C90D-4EC5-B159-22186CB3E39B}"/>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9CA57CB-19F6-49BA-A6F5-D9509B6A62AB}"/>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7CDBD204-FF71-4CD2-86D2-3A134E325B40}"/>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8C641766-B4D2-46A8-8A24-EB1D12C58CC3}"/>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9AE44CC5-6D5B-462E-9305-70E453988A97}"/>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2F4B05E6-2541-4092-9279-30A461F53EA3}"/>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a:extLst>
              <a:ext uri="{FF2B5EF4-FFF2-40B4-BE49-F238E27FC236}">
                <a16:creationId xmlns:a16="http://schemas.microsoft.com/office/drawing/2014/main" id="{B5D4ACDC-906F-4A57-9248-767E90D8E292}"/>
              </a:ext>
            </a:extLst>
          </p:cNvPr>
          <p:cNvSpPr txBox="1"/>
          <p:nvPr/>
        </p:nvSpPr>
        <p:spPr bwMode="auto">
          <a:xfrm>
            <a:off x="1932871" y="2657197"/>
            <a:ext cx="5795171" cy="738409"/>
          </a:xfrm>
          <a:prstGeom prst="rect">
            <a:avLst/>
          </a:prstGeom>
          <a:noFill/>
          <a:effectLst/>
        </p:spPr>
        <p:txBody>
          <a:bodyPr wrap="square" lIns="121670" tIns="60834" rIns="121670" bIns="60834">
            <a:spAutoFit/>
          </a:bodyPr>
          <a:lstStyle/>
          <a:p>
            <a:r>
              <a:rPr lang="zh-CN" altLang="en-US" sz="4000" spc="600" dirty="0">
                <a:latin typeface="微软雅黑" panose="020B0503020204020204" pitchFamily="34" charset="-122"/>
                <a:ea typeface="微软雅黑" panose="020B0503020204020204" pitchFamily="34" charset="-122"/>
                <a:cs typeface="+mn-ea"/>
                <a:sym typeface="+mn-lt"/>
              </a:rPr>
              <a:t>传统方式的图像识别</a:t>
            </a:r>
          </a:p>
        </p:txBody>
      </p:sp>
      <p:sp>
        <p:nvSpPr>
          <p:cNvPr id="15" name="文本框 14">
            <a:extLst>
              <a:ext uri="{FF2B5EF4-FFF2-40B4-BE49-F238E27FC236}">
                <a16:creationId xmlns:a16="http://schemas.microsoft.com/office/drawing/2014/main" id="{E1A88D64-B143-4BB4-91A3-2561EADACCDB}"/>
              </a:ext>
            </a:extLst>
          </p:cNvPr>
          <p:cNvSpPr txBox="1"/>
          <p:nvPr/>
        </p:nvSpPr>
        <p:spPr>
          <a:xfrm>
            <a:off x="1952206" y="3517006"/>
            <a:ext cx="5795172" cy="45890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基于传统图像识别的车辆检测</a:t>
            </a:r>
          </a:p>
        </p:txBody>
      </p:sp>
      <p:sp>
        <p:nvSpPr>
          <p:cNvPr id="16" name="标题层">
            <a:extLst>
              <a:ext uri="{FF2B5EF4-FFF2-40B4-BE49-F238E27FC236}">
                <a16:creationId xmlns:a16="http://schemas.microsoft.com/office/drawing/2014/main" id="{454D4248-29E6-4E98-BDE2-7F43E156C75C}"/>
              </a:ext>
            </a:extLst>
          </p:cNvPr>
          <p:cNvSpPr txBox="1"/>
          <p:nvPr/>
        </p:nvSpPr>
        <p:spPr bwMode="auto">
          <a:xfrm>
            <a:off x="1932872" y="1857232"/>
            <a:ext cx="4171076" cy="738409"/>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THREE</a:t>
            </a:r>
            <a:endParaRPr lang="zh-CN" altLang="en-US" sz="4000" spc="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566714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53" presetClass="entr" presetSubtype="16"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 presetClass="entr" presetSubtype="2" decel="5250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71600" y="1878409"/>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29" name="组合 28"/>
          <p:cNvGrpSpPr/>
          <p:nvPr/>
        </p:nvGrpSpPr>
        <p:grpSpPr>
          <a:xfrm>
            <a:off x="5110238" y="3629747"/>
            <a:ext cx="4584950" cy="1246831"/>
            <a:chOff x="4104561" y="2213818"/>
            <a:chExt cx="3439239" cy="935266"/>
          </a:xfrm>
        </p:grpSpPr>
        <p:sp>
          <p:nvSpPr>
            <p:cNvPr id="20" name="任意多边形: 形状 19"/>
            <p:cNvSpPr/>
            <p:nvPr/>
          </p:nvSpPr>
          <p:spPr>
            <a:xfrm>
              <a:off x="4104561" y="2213818"/>
              <a:ext cx="467439" cy="934878"/>
            </a:xfrm>
            <a:custGeom>
              <a:avLst/>
              <a:gdLst>
                <a:gd name="connsiteX0" fmla="*/ 958850 w 958850"/>
                <a:gd name="connsiteY0" fmla="*/ 0 h 1917700"/>
                <a:gd name="connsiteX1" fmla="*/ 958850 w 958850"/>
                <a:gd name="connsiteY1" fmla="*/ 245044 h 1917700"/>
                <a:gd name="connsiteX2" fmla="*/ 245044 w 958850"/>
                <a:gd name="connsiteY2" fmla="*/ 958850 h 1917700"/>
                <a:gd name="connsiteX3" fmla="*/ 958850 w 958850"/>
                <a:gd name="connsiteY3" fmla="*/ 1672656 h 1917700"/>
                <a:gd name="connsiteX4" fmla="*/ 958850 w 958850"/>
                <a:gd name="connsiteY4" fmla="*/ 1917700 h 1917700"/>
                <a:gd name="connsiteX5" fmla="*/ 0 w 958850"/>
                <a:gd name="connsiteY5" fmla="*/ 958850 h 1917700"/>
                <a:gd name="connsiteX6" fmla="*/ 95885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958850" y="0"/>
                  </a:moveTo>
                  <a:lnTo>
                    <a:pt x="958850" y="245044"/>
                  </a:lnTo>
                  <a:cubicBezTo>
                    <a:pt x="564626" y="245044"/>
                    <a:pt x="245044" y="564626"/>
                    <a:pt x="245044" y="958850"/>
                  </a:cubicBezTo>
                  <a:cubicBezTo>
                    <a:pt x="245044" y="1353074"/>
                    <a:pt x="564626" y="1672656"/>
                    <a:pt x="958850" y="1672656"/>
                  </a:cubicBezTo>
                  <a:lnTo>
                    <a:pt x="958850" y="1917700"/>
                  </a:lnTo>
                  <a:cubicBezTo>
                    <a:pt x="429292" y="1917700"/>
                    <a:pt x="0" y="1488408"/>
                    <a:pt x="0" y="958850"/>
                  </a:cubicBezTo>
                  <a:cubicBezTo>
                    <a:pt x="0" y="429292"/>
                    <a:pt x="429292" y="0"/>
                    <a:pt x="95885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4572000" y="3029515"/>
              <a:ext cx="2971800" cy="119569"/>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6" name="椭圆 5"/>
            <p:cNvSpPr/>
            <p:nvPr/>
          </p:nvSpPr>
          <p:spPr>
            <a:xfrm>
              <a:off x="4272497" y="2381298"/>
              <a:ext cx="599005" cy="59900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3" name="Rectangle 29">
            <a:extLst>
              <a:ext uri="{FF2B5EF4-FFF2-40B4-BE49-F238E27FC236}">
                <a16:creationId xmlns:a16="http://schemas.microsoft.com/office/drawing/2014/main" id="{0789D781-EC7A-4168-9E72-73484171D530}"/>
              </a:ext>
            </a:extLst>
          </p:cNvPr>
          <p:cNvSpPr/>
          <p:nvPr/>
        </p:nvSpPr>
        <p:spPr>
          <a:xfrm>
            <a:off x="2782966" y="2748148"/>
            <a:ext cx="2215652" cy="700576"/>
          </a:xfrm>
          <a:prstGeom prst="rect">
            <a:avLst/>
          </a:prstGeom>
        </p:spPr>
        <p:txBody>
          <a:bodyPr wrap="square">
            <a:spAutoFit/>
          </a:bodyPr>
          <a:lstStyle/>
          <a:p>
            <a:pPr algn="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利用类</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Haar</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特征从海量的车辆样本中提取相关特征</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4" name="Rectangle 30">
            <a:extLst>
              <a:ext uri="{FF2B5EF4-FFF2-40B4-BE49-F238E27FC236}">
                <a16:creationId xmlns:a16="http://schemas.microsoft.com/office/drawing/2014/main" id="{08E11D76-D0E8-4C6D-AB76-179F93F88800}"/>
              </a:ext>
            </a:extLst>
          </p:cNvPr>
          <p:cNvSpPr/>
          <p:nvPr/>
        </p:nvSpPr>
        <p:spPr>
          <a:xfrm>
            <a:off x="3882878" y="2377680"/>
            <a:ext cx="1107996" cy="369332"/>
          </a:xfrm>
          <a:prstGeom prst="rect">
            <a:avLst/>
          </a:prstGeom>
        </p:spPr>
        <p:txBody>
          <a:bodyPr wrap="none">
            <a:spAutoFit/>
          </a:bodyPr>
          <a:lstStyle/>
          <a:p>
            <a:pPr algn="r"/>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特征提取</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Rectangle 29">
            <a:extLst>
              <a:ext uri="{FF2B5EF4-FFF2-40B4-BE49-F238E27FC236}">
                <a16:creationId xmlns:a16="http://schemas.microsoft.com/office/drawing/2014/main" id="{0367AAE8-3745-452E-9B30-9020957A290A}"/>
              </a:ext>
            </a:extLst>
          </p:cNvPr>
          <p:cNvSpPr/>
          <p:nvPr/>
        </p:nvSpPr>
        <p:spPr>
          <a:xfrm>
            <a:off x="6709182" y="3730582"/>
            <a:ext cx="2215652" cy="700576"/>
          </a:xfrm>
          <a:prstGeom prst="rect">
            <a:avLst/>
          </a:prstGeom>
        </p:spPr>
        <p:txBody>
          <a:bodyPr wrap="square">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依此构建弱分类器、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强分类器、级联分类器</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Rectangle 30">
            <a:extLst>
              <a:ext uri="{FF2B5EF4-FFF2-40B4-BE49-F238E27FC236}">
                <a16:creationId xmlns:a16="http://schemas.microsoft.com/office/drawing/2014/main" id="{8AD52124-AF9C-450F-8B1D-4DD6E42B5D02}"/>
              </a:ext>
            </a:extLst>
          </p:cNvPr>
          <p:cNvSpPr/>
          <p:nvPr/>
        </p:nvSpPr>
        <p:spPr>
          <a:xfrm>
            <a:off x="7578261" y="3360113"/>
            <a:ext cx="1338828" cy="369332"/>
          </a:xfrm>
          <a:prstGeom prst="rect">
            <a:avLst/>
          </a:prstGeom>
        </p:spPr>
        <p:txBody>
          <a:bodyPr wrap="none">
            <a:spAutoFit/>
          </a:bodyPr>
          <a:lstStyle/>
          <a:p>
            <a:pPr algn="r"/>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分类器构建</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0" name="TextBox 8">
            <a:extLst>
              <a:ext uri="{FF2B5EF4-FFF2-40B4-BE49-F238E27FC236}">
                <a16:creationId xmlns:a16="http://schemas.microsoft.com/office/drawing/2014/main" id="{6647FCAF-8771-4904-AC4D-5AAECDB369B4}"/>
              </a:ext>
            </a:extLst>
          </p:cNvPr>
          <p:cNvSpPr txBox="1"/>
          <p:nvPr/>
        </p:nvSpPr>
        <p:spPr>
          <a:xfrm>
            <a:off x="3752496" y="704157"/>
            <a:ext cx="4852174" cy="492443"/>
          </a:xfrm>
          <a:prstGeom prst="rect">
            <a:avLst/>
          </a:prstGeom>
          <a:noFill/>
        </p:spPr>
        <p:txBody>
          <a:bodyPr wrap="square" lIns="0" tIns="0" rIns="0" bIns="0" rtlCol="0" anchor="ctr">
            <a:spAutoFit/>
          </a:bodyPr>
          <a:lstStyle/>
          <a:p>
            <a:pPr algn="ctr"/>
            <a:r>
              <a:rPr lang="zh-CN" altLang="en-US" sz="3200" spc="6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传统方式的图像识别</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Freeform 217">
            <a:extLst>
              <a:ext uri="{FF2B5EF4-FFF2-40B4-BE49-F238E27FC236}">
                <a16:creationId xmlns:a16="http://schemas.microsoft.com/office/drawing/2014/main" id="{B149B3C1-B26B-4FA7-B5B5-EC1A4B19453E}"/>
              </a:ext>
            </a:extLst>
          </p:cNvPr>
          <p:cNvSpPr>
            <a:spLocks noEditPoints="1"/>
          </p:cNvSpPr>
          <p:nvPr/>
        </p:nvSpPr>
        <p:spPr bwMode="auto">
          <a:xfrm>
            <a:off x="5557999" y="4073920"/>
            <a:ext cx="350786" cy="357238"/>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35" tIns="45718" rIns="91435" bIns="45718" numCol="1" anchor="t" anchorCtr="0" compatLnSpc="1">
            <a:prstTxWarp prst="textNoShape">
              <a:avLst/>
            </a:prstTxWarp>
          </a:bodyPr>
          <a:lstStyle/>
          <a:p>
            <a:pPr>
              <a:lnSpc>
                <a:spcPct val="120000"/>
              </a:lnSpc>
            </a:pPr>
            <a:endParaRPr lang="en-US"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19694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1+#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EB3EBDBF-6A2A-4090-B04B-0FBF7A8EFFD9}"/>
              </a:ext>
            </a:extLst>
          </p:cNvPr>
          <p:cNvGrpSpPr/>
          <p:nvPr/>
        </p:nvGrpSpPr>
        <p:grpSpPr>
          <a:xfrm>
            <a:off x="176073" y="436443"/>
            <a:ext cx="3814267" cy="3954252"/>
            <a:chOff x="176073" y="436443"/>
            <a:chExt cx="3814267" cy="3954252"/>
          </a:xfrm>
        </p:grpSpPr>
        <p:sp>
          <p:nvSpPr>
            <p:cNvPr id="4" name="等腰三角形 3">
              <a:extLst>
                <a:ext uri="{FF2B5EF4-FFF2-40B4-BE49-F238E27FC236}">
                  <a16:creationId xmlns:a16="http://schemas.microsoft.com/office/drawing/2014/main" id="{3614EA70-CE5F-47A6-BF4C-52BF5B16C263}"/>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8603499C-CCCF-42FD-B6D1-A866230CBAB4}"/>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F26C2D67-DAD3-4DF4-9738-0F3FD0390D8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7" name="等腰三角形 6">
            <a:extLst>
              <a:ext uri="{FF2B5EF4-FFF2-40B4-BE49-F238E27FC236}">
                <a16:creationId xmlns:a16="http://schemas.microsoft.com/office/drawing/2014/main" id="{D2B3F5FD-9AA7-48E0-9B41-7C26C4EA2147}"/>
              </a:ext>
            </a:extLst>
          </p:cNvPr>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442A1BAB-D2EC-4F17-87F7-4365D4509506}"/>
              </a:ext>
            </a:extLst>
          </p:cNvPr>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97D40032-BCA3-491C-8607-795785BF1331}"/>
              </a:ext>
            </a:extLst>
          </p:cNvPr>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0" name="组合 9">
            <a:extLst>
              <a:ext uri="{FF2B5EF4-FFF2-40B4-BE49-F238E27FC236}">
                <a16:creationId xmlns:a16="http://schemas.microsoft.com/office/drawing/2014/main" id="{A93B6950-090F-41FD-A46D-4A51281D536F}"/>
              </a:ext>
            </a:extLst>
          </p:cNvPr>
          <p:cNvGrpSpPr/>
          <p:nvPr/>
        </p:nvGrpSpPr>
        <p:grpSpPr>
          <a:xfrm>
            <a:off x="4465281" y="1951319"/>
            <a:ext cx="551180" cy="587865"/>
            <a:chOff x="7335520" y="-437099"/>
            <a:chExt cx="914400" cy="975261"/>
          </a:xfrm>
          <a:solidFill>
            <a:schemeClr val="tx1"/>
          </a:solidFill>
        </p:grpSpPr>
        <p:sp>
          <p:nvSpPr>
            <p:cNvPr id="11" name="矩形 10">
              <a:extLst>
                <a:ext uri="{FF2B5EF4-FFF2-40B4-BE49-F238E27FC236}">
                  <a16:creationId xmlns:a16="http://schemas.microsoft.com/office/drawing/2014/main" id="{4CD99FFA-2CDD-4840-8E2F-F19C726CC519}"/>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CAFD6BA2-FFF4-4541-BC74-A2754D58FCDD}"/>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3" name="PA-文本框 10">
            <a:extLst>
              <a:ext uri="{FF2B5EF4-FFF2-40B4-BE49-F238E27FC236}">
                <a16:creationId xmlns:a16="http://schemas.microsoft.com/office/drawing/2014/main" id="{F31AEF85-2B7D-4D88-B9E2-0E8236808371}"/>
              </a:ext>
            </a:extLst>
          </p:cNvPr>
          <p:cNvSpPr txBox="1"/>
          <p:nvPr>
            <p:custDataLst>
              <p:tags r:id="rId1"/>
            </p:custDataLst>
          </p:nvPr>
        </p:nvSpPr>
        <p:spPr>
          <a:xfrm>
            <a:off x="5192890" y="1819805"/>
            <a:ext cx="3254390" cy="419987"/>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智能车简介</a:t>
            </a:r>
          </a:p>
        </p:txBody>
      </p:sp>
      <p:sp>
        <p:nvSpPr>
          <p:cNvPr id="14" name="PA-文本框 11">
            <a:extLst>
              <a:ext uri="{FF2B5EF4-FFF2-40B4-BE49-F238E27FC236}">
                <a16:creationId xmlns:a16="http://schemas.microsoft.com/office/drawing/2014/main" id="{0E134725-9791-4CFC-B7CF-2693DFCA1E4D}"/>
              </a:ext>
            </a:extLst>
          </p:cNvPr>
          <p:cNvSpPr txBox="1"/>
          <p:nvPr>
            <p:custDataLst>
              <p:tags r:id="rId2"/>
            </p:custDataLst>
          </p:nvPr>
        </p:nvSpPr>
        <p:spPr>
          <a:xfrm>
            <a:off x="5214306" y="2250659"/>
            <a:ext cx="3254661" cy="336695"/>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INTRODUCTION</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grpSp>
        <p:nvGrpSpPr>
          <p:cNvPr id="15" name="组合 14">
            <a:extLst>
              <a:ext uri="{FF2B5EF4-FFF2-40B4-BE49-F238E27FC236}">
                <a16:creationId xmlns:a16="http://schemas.microsoft.com/office/drawing/2014/main" id="{34929BE6-3F8F-4634-B448-4B8D627CCF28}"/>
              </a:ext>
            </a:extLst>
          </p:cNvPr>
          <p:cNvGrpSpPr/>
          <p:nvPr/>
        </p:nvGrpSpPr>
        <p:grpSpPr>
          <a:xfrm>
            <a:off x="4465146" y="3104114"/>
            <a:ext cx="551180" cy="587865"/>
            <a:chOff x="7335520" y="-437099"/>
            <a:chExt cx="914400" cy="975261"/>
          </a:xfrm>
          <a:solidFill>
            <a:schemeClr val="tx1"/>
          </a:solidFill>
        </p:grpSpPr>
        <p:sp>
          <p:nvSpPr>
            <p:cNvPr id="16" name="矩形 15">
              <a:extLst>
                <a:ext uri="{FF2B5EF4-FFF2-40B4-BE49-F238E27FC236}">
                  <a16:creationId xmlns:a16="http://schemas.microsoft.com/office/drawing/2014/main" id="{E8BF4CD2-A944-4D57-AFB0-3E4DC0E0BF85}"/>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等腰三角形 16">
              <a:extLst>
                <a:ext uri="{FF2B5EF4-FFF2-40B4-BE49-F238E27FC236}">
                  <a16:creationId xmlns:a16="http://schemas.microsoft.com/office/drawing/2014/main" id="{19F98BCC-E4A1-47C6-8CBD-363076C287C8}"/>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8" name="PA-文本框 10">
            <a:extLst>
              <a:ext uri="{FF2B5EF4-FFF2-40B4-BE49-F238E27FC236}">
                <a16:creationId xmlns:a16="http://schemas.microsoft.com/office/drawing/2014/main" id="{9849D803-A455-47A9-A19D-4E39D3ED1CB9}"/>
              </a:ext>
            </a:extLst>
          </p:cNvPr>
          <p:cNvSpPr txBox="1"/>
          <p:nvPr>
            <p:custDataLst>
              <p:tags r:id="rId3"/>
            </p:custDataLst>
          </p:nvPr>
        </p:nvSpPr>
        <p:spPr>
          <a:xfrm>
            <a:off x="5214577" y="2948688"/>
            <a:ext cx="3254390" cy="422552"/>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单目测距</a:t>
            </a:r>
          </a:p>
        </p:txBody>
      </p:sp>
      <p:sp>
        <p:nvSpPr>
          <p:cNvPr id="19" name="PA-文本框 11">
            <a:extLst>
              <a:ext uri="{FF2B5EF4-FFF2-40B4-BE49-F238E27FC236}">
                <a16:creationId xmlns:a16="http://schemas.microsoft.com/office/drawing/2014/main" id="{9B7F51FC-2053-4A25-B73A-3C772F9D57DA}"/>
              </a:ext>
            </a:extLst>
          </p:cNvPr>
          <p:cNvSpPr txBox="1"/>
          <p:nvPr>
            <p:custDataLst>
              <p:tags r:id="rId4"/>
            </p:custDataLst>
          </p:nvPr>
        </p:nvSpPr>
        <p:spPr>
          <a:xfrm>
            <a:off x="5214306" y="3326431"/>
            <a:ext cx="3254661" cy="336695"/>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基于汽车分类的前车测距</a:t>
            </a:r>
          </a:p>
        </p:txBody>
      </p:sp>
      <p:grpSp>
        <p:nvGrpSpPr>
          <p:cNvPr id="20" name="组合 19">
            <a:extLst>
              <a:ext uri="{FF2B5EF4-FFF2-40B4-BE49-F238E27FC236}">
                <a16:creationId xmlns:a16="http://schemas.microsoft.com/office/drawing/2014/main" id="{5681CF44-F7F3-46B2-AF1B-DA1C9AD83E42}"/>
              </a:ext>
            </a:extLst>
          </p:cNvPr>
          <p:cNvGrpSpPr/>
          <p:nvPr/>
        </p:nvGrpSpPr>
        <p:grpSpPr>
          <a:xfrm>
            <a:off x="4465146" y="4210606"/>
            <a:ext cx="551180" cy="587865"/>
            <a:chOff x="7335520" y="-437099"/>
            <a:chExt cx="914400" cy="975261"/>
          </a:xfrm>
          <a:solidFill>
            <a:schemeClr val="tx1"/>
          </a:solidFill>
        </p:grpSpPr>
        <p:sp>
          <p:nvSpPr>
            <p:cNvPr id="21" name="矩形 20">
              <a:extLst>
                <a:ext uri="{FF2B5EF4-FFF2-40B4-BE49-F238E27FC236}">
                  <a16:creationId xmlns:a16="http://schemas.microsoft.com/office/drawing/2014/main" id="{28025406-2473-49B7-B4A7-4D587DB09865}"/>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等腰三角形 21">
              <a:extLst>
                <a:ext uri="{FF2B5EF4-FFF2-40B4-BE49-F238E27FC236}">
                  <a16:creationId xmlns:a16="http://schemas.microsoft.com/office/drawing/2014/main" id="{6478BC79-9CDC-4257-95F2-D649219414E6}"/>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3" name="PA-文本框 10">
            <a:extLst>
              <a:ext uri="{FF2B5EF4-FFF2-40B4-BE49-F238E27FC236}">
                <a16:creationId xmlns:a16="http://schemas.microsoft.com/office/drawing/2014/main" id="{CCB3555D-1ABB-4133-B5EF-8BD17C67F24A}"/>
              </a:ext>
            </a:extLst>
          </p:cNvPr>
          <p:cNvSpPr txBox="1"/>
          <p:nvPr>
            <p:custDataLst>
              <p:tags r:id="rId5"/>
            </p:custDataLst>
          </p:nvPr>
        </p:nvSpPr>
        <p:spPr>
          <a:xfrm>
            <a:off x="5192890" y="5216411"/>
            <a:ext cx="3254390" cy="422552"/>
          </a:xfrm>
          <a:prstGeom prst="rect">
            <a:avLst/>
          </a:prstGeom>
          <a:noFill/>
        </p:spPr>
        <p:txBody>
          <a:bodyPr wrap="square" rtlCol="0">
            <a:spAutoFit/>
          </a:bodyPr>
          <a:lstStyle/>
          <a:p>
            <a:pPr>
              <a:lnSpc>
                <a:spcPct val="130000"/>
              </a:lnSpc>
            </a:pPr>
            <a:r>
              <a:rPr lang="en-US" altLang="zh-CN" b="1"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车辆控制仿真</a:t>
            </a:r>
          </a:p>
        </p:txBody>
      </p:sp>
      <p:sp>
        <p:nvSpPr>
          <p:cNvPr id="24" name="PA-文本框 11">
            <a:extLst>
              <a:ext uri="{FF2B5EF4-FFF2-40B4-BE49-F238E27FC236}">
                <a16:creationId xmlns:a16="http://schemas.microsoft.com/office/drawing/2014/main" id="{16BA7C5D-5F38-443E-947B-5EB57E641950}"/>
              </a:ext>
            </a:extLst>
          </p:cNvPr>
          <p:cNvSpPr txBox="1"/>
          <p:nvPr>
            <p:custDataLst>
              <p:tags r:id="rId6"/>
            </p:custDataLst>
          </p:nvPr>
        </p:nvSpPr>
        <p:spPr>
          <a:xfrm>
            <a:off x="5212293" y="5638963"/>
            <a:ext cx="3254661" cy="336695"/>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cs typeface="+mn-ea"/>
                <a:sym typeface="+mn-lt"/>
              </a:rPr>
              <a:t>基于</a:t>
            </a:r>
            <a:r>
              <a:rPr lang="en-US" altLang="zh-CN" sz="1200" dirty="0" err="1">
                <a:latin typeface="微软雅黑" panose="020B0503020204020204" pitchFamily="34" charset="-122"/>
                <a:ea typeface="微软雅黑" panose="020B0503020204020204" pitchFamily="34" charset="-122"/>
                <a:cs typeface="+mn-ea"/>
                <a:sym typeface="+mn-lt"/>
              </a:rPr>
              <a:t>CyberTORCS</a:t>
            </a:r>
            <a:r>
              <a:rPr lang="zh-CN" altLang="en-US" sz="1200" dirty="0">
                <a:latin typeface="微软雅黑" panose="020B0503020204020204" pitchFamily="34" charset="-122"/>
                <a:ea typeface="微软雅黑" panose="020B0503020204020204" pitchFamily="34" charset="-122"/>
                <a:cs typeface="+mn-ea"/>
                <a:sym typeface="+mn-lt"/>
              </a:rPr>
              <a:t>仿真平台实现车辆控制模拟</a:t>
            </a:r>
            <a:endPar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4E43B7DC-9FBD-4391-9DA9-1020A262DB74}"/>
              </a:ext>
            </a:extLst>
          </p:cNvPr>
          <p:cNvSpPr txBox="1"/>
          <p:nvPr/>
        </p:nvSpPr>
        <p:spPr>
          <a:xfrm>
            <a:off x="6989926" y="738650"/>
            <a:ext cx="4724402"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CONTENTS</a:t>
            </a:r>
            <a:endParaRPr kumimoji="0" lang="zh-CN" altLang="en-US"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nvGrpSpPr>
          <p:cNvPr id="25" name="组合 24">
            <a:extLst>
              <a:ext uri="{FF2B5EF4-FFF2-40B4-BE49-F238E27FC236}">
                <a16:creationId xmlns:a16="http://schemas.microsoft.com/office/drawing/2014/main" id="{D38090C4-83FF-473D-9A35-32146443CB12}"/>
              </a:ext>
            </a:extLst>
          </p:cNvPr>
          <p:cNvGrpSpPr/>
          <p:nvPr/>
        </p:nvGrpSpPr>
        <p:grpSpPr>
          <a:xfrm>
            <a:off x="4465146" y="5317098"/>
            <a:ext cx="551180" cy="587865"/>
            <a:chOff x="7335520" y="-437099"/>
            <a:chExt cx="914400" cy="975261"/>
          </a:xfrm>
          <a:solidFill>
            <a:schemeClr val="tx1"/>
          </a:solidFill>
        </p:grpSpPr>
        <p:sp>
          <p:nvSpPr>
            <p:cNvPr id="26" name="矩形 25">
              <a:extLst>
                <a:ext uri="{FF2B5EF4-FFF2-40B4-BE49-F238E27FC236}">
                  <a16:creationId xmlns:a16="http://schemas.microsoft.com/office/drawing/2014/main" id="{A8DE6205-32AE-487C-8BA1-6F65AE3617BE}"/>
                </a:ext>
              </a:extLst>
            </p:cNvPr>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等腰三角形 26">
              <a:extLst>
                <a:ext uri="{FF2B5EF4-FFF2-40B4-BE49-F238E27FC236}">
                  <a16:creationId xmlns:a16="http://schemas.microsoft.com/office/drawing/2014/main" id="{F45FB222-8F31-4A1E-BFD8-3ECB982B5E02}"/>
                </a:ext>
              </a:extLst>
            </p:cNvPr>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8" name="PA-文本框 10">
            <a:extLst>
              <a:ext uri="{FF2B5EF4-FFF2-40B4-BE49-F238E27FC236}">
                <a16:creationId xmlns:a16="http://schemas.microsoft.com/office/drawing/2014/main" id="{52BE4F56-9624-44EB-A72A-FBE015257D53}"/>
              </a:ext>
            </a:extLst>
          </p:cNvPr>
          <p:cNvSpPr txBox="1"/>
          <p:nvPr>
            <p:custDataLst>
              <p:tags r:id="rId7"/>
            </p:custDataLst>
          </p:nvPr>
        </p:nvSpPr>
        <p:spPr>
          <a:xfrm>
            <a:off x="5177223" y="4084963"/>
            <a:ext cx="3254390" cy="422552"/>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传统方式的图像识别</a:t>
            </a:r>
          </a:p>
        </p:txBody>
      </p:sp>
      <p:sp>
        <p:nvSpPr>
          <p:cNvPr id="29" name="PA-文本框 11">
            <a:extLst>
              <a:ext uri="{FF2B5EF4-FFF2-40B4-BE49-F238E27FC236}">
                <a16:creationId xmlns:a16="http://schemas.microsoft.com/office/drawing/2014/main" id="{E5C653A4-9695-4432-8013-14D189AA9940}"/>
              </a:ext>
            </a:extLst>
          </p:cNvPr>
          <p:cNvSpPr txBox="1"/>
          <p:nvPr>
            <p:custDataLst>
              <p:tags r:id="rId8"/>
            </p:custDataLst>
          </p:nvPr>
        </p:nvSpPr>
        <p:spPr>
          <a:xfrm>
            <a:off x="5214306" y="4510798"/>
            <a:ext cx="3254661" cy="336695"/>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基于传统图像识别的车辆检测</a:t>
            </a:r>
          </a:p>
        </p:txBody>
      </p:sp>
    </p:spTree>
    <p:extLst>
      <p:ext uri="{BB962C8B-B14F-4D97-AF65-F5344CB8AC3E}">
        <p14:creationId xmlns:p14="http://schemas.microsoft.com/office/powerpoint/2010/main" val="21750733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down)">
                                      <p:cBhvr>
                                        <p:cTn id="13" dur="500"/>
                                        <p:tgtEl>
                                          <p:spTgt spid="13"/>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down)">
                                      <p:cBhvr>
                                        <p:cTn id="17" dur="500"/>
                                        <p:tgtEl>
                                          <p:spTgt spid="14"/>
                                        </p:tgtEl>
                                      </p:cBhvr>
                                    </p:animEffect>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2" presetClass="entr" presetSubtype="1"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p:tgtEl>
                                          <p:spTgt spid="18"/>
                                        </p:tgtEl>
                                        <p:attrNameLst>
                                          <p:attrName>ppt_y</p:attrName>
                                        </p:attrNameLst>
                                      </p:cBhvr>
                                      <p:tavLst>
                                        <p:tav tm="0">
                                          <p:val>
                                            <p:strVal val="#ppt_y-#ppt_h*1.125000"/>
                                          </p:val>
                                        </p:tav>
                                        <p:tav tm="100000">
                                          <p:val>
                                            <p:strVal val="#ppt_y"/>
                                          </p:val>
                                        </p:tav>
                                      </p:tavLst>
                                    </p:anim>
                                    <p:animEffect transition="in" filter="wipe(down)">
                                      <p:cBhvr>
                                        <p:cTn id="27" dur="500"/>
                                        <p:tgtEl>
                                          <p:spTgt spid="18"/>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down)">
                                      <p:cBhvr>
                                        <p:cTn id="31" dur="500"/>
                                        <p:tgtEl>
                                          <p:spTgt spid="19"/>
                                        </p:tgtEl>
                                      </p:cBhvr>
                                    </p:animEffect>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p:tgtEl>
                                          <p:spTgt spid="23"/>
                                        </p:tgtEl>
                                        <p:attrNameLst>
                                          <p:attrName>ppt_y</p:attrName>
                                        </p:attrNameLst>
                                      </p:cBhvr>
                                      <p:tavLst>
                                        <p:tav tm="0">
                                          <p:val>
                                            <p:strVal val="#ppt_y-#ppt_h*1.125000"/>
                                          </p:val>
                                        </p:tav>
                                        <p:tav tm="100000">
                                          <p:val>
                                            <p:strVal val="#ppt_y"/>
                                          </p:val>
                                        </p:tav>
                                      </p:tavLst>
                                    </p:anim>
                                    <p:animEffect transition="in" filter="wipe(down)">
                                      <p:cBhvr>
                                        <p:cTn id="41" dur="500"/>
                                        <p:tgtEl>
                                          <p:spTgt spid="23"/>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p:tgtEl>
                                          <p:spTgt spid="24"/>
                                        </p:tgtEl>
                                        <p:attrNameLst>
                                          <p:attrName>ppt_y</p:attrName>
                                        </p:attrNameLst>
                                      </p:cBhvr>
                                      <p:tavLst>
                                        <p:tav tm="0">
                                          <p:val>
                                            <p:strVal val="#ppt_y-#ppt_h*1.125000"/>
                                          </p:val>
                                        </p:tav>
                                        <p:tav tm="100000">
                                          <p:val>
                                            <p:strVal val="#ppt_y"/>
                                          </p:val>
                                        </p:tav>
                                      </p:tavLst>
                                    </p:anim>
                                    <p:animEffect transition="in" filter="wipe(down)">
                                      <p:cBhvr>
                                        <p:cTn id="45" dur="500"/>
                                        <p:tgtEl>
                                          <p:spTgt spid="24"/>
                                        </p:tgtEl>
                                      </p:cBhvr>
                                    </p:animEffect>
                                  </p:childTnLst>
                                </p:cTn>
                              </p:par>
                            </p:childTnLst>
                          </p:cTn>
                        </p:par>
                        <p:par>
                          <p:cTn id="46" fill="hold">
                            <p:stCondLst>
                              <p:cond delay="3000"/>
                            </p:stCondLst>
                            <p:childTnLst>
                              <p:par>
                                <p:cTn id="47" presetID="47"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2" presetClass="entr" presetSubtype="8"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12" presetClass="entr" presetSubtype="1"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p:tgtEl>
                                          <p:spTgt spid="28"/>
                                        </p:tgtEl>
                                        <p:attrNameLst>
                                          <p:attrName>ppt_y</p:attrName>
                                        </p:attrNameLst>
                                      </p:cBhvr>
                                      <p:tavLst>
                                        <p:tav tm="0">
                                          <p:val>
                                            <p:strVal val="#ppt_y-#ppt_h*1.125000"/>
                                          </p:val>
                                        </p:tav>
                                        <p:tav tm="100000">
                                          <p:val>
                                            <p:strVal val="#ppt_y"/>
                                          </p:val>
                                        </p:tav>
                                      </p:tavLst>
                                    </p:anim>
                                    <p:animEffect transition="in" filter="wipe(down)">
                                      <p:cBhvr>
                                        <p:cTn id="61" dur="500"/>
                                        <p:tgtEl>
                                          <p:spTgt spid="28"/>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p:tgtEl>
                                          <p:spTgt spid="29"/>
                                        </p:tgtEl>
                                        <p:attrNameLst>
                                          <p:attrName>ppt_y</p:attrName>
                                        </p:attrNameLst>
                                      </p:cBhvr>
                                      <p:tavLst>
                                        <p:tav tm="0">
                                          <p:val>
                                            <p:strVal val="#ppt_y-#ppt_h*1.125000"/>
                                          </p:val>
                                        </p:tav>
                                        <p:tav tm="100000">
                                          <p:val>
                                            <p:strVal val="#ppt_y"/>
                                          </p:val>
                                        </p:tav>
                                      </p:tavLst>
                                    </p:anim>
                                    <p:animEffect transition="in" filter="wipe(down)">
                                      <p:cBhvr>
                                        <p:cTn id="6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3" grpId="0"/>
      <p:bldP spid="24" grpId="0"/>
      <p:bldP spid="30"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9471B069-34D5-4DD1-BF4C-408921BA5930}"/>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en-US" altLang="zh-CN" sz="2400" spc="600" dirty="0" err="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Haar</a:t>
            </a:r>
            <a:r>
              <a:rPr lang="en-US" altLang="zh-CN"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-like</a:t>
            </a: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特征提取</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a:extLst>
              <a:ext uri="{FF2B5EF4-FFF2-40B4-BE49-F238E27FC236}">
                <a16:creationId xmlns:a16="http://schemas.microsoft.com/office/drawing/2014/main" id="{B1098CF1-7655-4D9C-B2E3-82D032E66D7B}"/>
              </a:ext>
            </a:extLst>
          </p:cNvPr>
          <p:cNvCxnSpPr/>
          <p:nvPr/>
        </p:nvCxnSpPr>
        <p:spPr>
          <a:xfrm rot="5400000">
            <a:off x="2410737" y="3702364"/>
            <a:ext cx="357036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11 Rectángulo">
            <a:extLst>
              <a:ext uri="{FF2B5EF4-FFF2-40B4-BE49-F238E27FC236}">
                <a16:creationId xmlns:a16="http://schemas.microsoft.com/office/drawing/2014/main" id="{8803BB71-AD25-46F3-BA94-B950D0F1130C}"/>
              </a:ext>
            </a:extLst>
          </p:cNvPr>
          <p:cNvSpPr/>
          <p:nvPr/>
        </p:nvSpPr>
        <p:spPr>
          <a:xfrm>
            <a:off x="691569" y="1917183"/>
            <a:ext cx="3164004" cy="1261532"/>
          </a:xfrm>
          <a:prstGeom prst="rect">
            <a:avLst/>
          </a:pr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r>
              <a:rPr lang="zh-CN" altLang="en-US" sz="2100" kern="0">
                <a:solidFill>
                  <a:schemeClr val="bg1"/>
                </a:solidFill>
                <a:latin typeface="微软雅黑" panose="020B0503020204020204" pitchFamily="34" charset="-122"/>
                <a:ea typeface="微软雅黑" panose="020B0503020204020204" pitchFamily="34" charset="-122"/>
                <a:cs typeface="+mn-ea"/>
                <a:sym typeface="+mn-lt"/>
              </a:rPr>
              <a:t>积分图</a:t>
            </a: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CBBA24D6-EB58-4027-8920-2D587D8D9BD5}"/>
              </a:ext>
            </a:extLst>
          </p:cNvPr>
          <p:cNvSpPr>
            <a:spLocks noChangeArrowheads="1"/>
          </p:cNvSpPr>
          <p:nvPr/>
        </p:nvSpPr>
        <p:spPr bwMode="auto">
          <a:xfrm>
            <a:off x="1009713" y="3679286"/>
            <a:ext cx="2527715" cy="1726166"/>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20000"/>
              </a:lnSpc>
              <a:defRPr/>
            </a:pPr>
            <a:r>
              <a:rPr lang="zh-CN" altLang="en-US">
                <a:solidFill>
                  <a:schemeClr val="tx1">
                    <a:lumMod val="75000"/>
                  </a:schemeClr>
                </a:solidFill>
                <a:latin typeface="微软雅黑" panose="020B0503020204020204" pitchFamily="34" charset="-122"/>
                <a:cs typeface="+mn-ea"/>
                <a:sym typeface="+mn-lt"/>
              </a:rPr>
              <a:t>积分图就是只遍历一次图像就可以求出图像中所有区域像素和的快速算法，大大的提高了图像特征值计算的效率</a:t>
            </a:r>
            <a:endParaRPr lang="zh-CN" altLang="en-US" dirty="0">
              <a:solidFill>
                <a:schemeClr val="tx1">
                  <a:lumMod val="75000"/>
                </a:schemeClr>
              </a:solidFill>
              <a:latin typeface="微软雅黑" panose="020B0503020204020204" pitchFamily="34" charset="-122"/>
              <a:cs typeface="+mn-ea"/>
              <a:sym typeface="+mn-lt"/>
            </a:endParaRPr>
          </a:p>
        </p:txBody>
      </p:sp>
      <p:sp>
        <p:nvSpPr>
          <p:cNvPr id="8" name="42 Rectángulo">
            <a:extLst>
              <a:ext uri="{FF2B5EF4-FFF2-40B4-BE49-F238E27FC236}">
                <a16:creationId xmlns:a16="http://schemas.microsoft.com/office/drawing/2014/main" id="{7A2EB37A-8B62-4EDD-8DC9-7B9B8BF33097}"/>
              </a:ext>
            </a:extLst>
          </p:cNvPr>
          <p:cNvSpPr/>
          <p:nvPr/>
        </p:nvSpPr>
        <p:spPr>
          <a:xfrm>
            <a:off x="4483492" y="1917183"/>
            <a:ext cx="3164006" cy="1261532"/>
          </a:xfrm>
          <a:prstGeom prst="rect">
            <a:avLst/>
          </a:prstGeom>
          <a:solidFill>
            <a:schemeClr val="accent2"/>
          </a:solidFill>
          <a:ln>
            <a:noFill/>
          </a:ln>
          <a:effectLst/>
        </p:spPr>
        <p:style>
          <a:lnRef idx="3">
            <a:schemeClr val="lt1"/>
          </a:lnRef>
          <a:fillRef idx="1">
            <a:schemeClr val="accent4"/>
          </a:fillRef>
          <a:effectRef idx="1">
            <a:schemeClr val="accent4"/>
          </a:effectRef>
          <a:fontRef idx="minor">
            <a:schemeClr val="lt1"/>
          </a:fontRef>
        </p:style>
        <p:txBody>
          <a:bodyPr anchor="ctr"/>
          <a:lstStyle/>
          <a:p>
            <a:pPr lvl="0" algn="ctr" eaLnBrk="0" fontAlgn="base" hangingPunct="0">
              <a:spcBef>
                <a:spcPct val="0"/>
              </a:spcBef>
              <a:spcAft>
                <a:spcPct val="0"/>
              </a:spcAft>
              <a:defRPr/>
            </a:pP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51 Rectángulo">
            <a:extLst>
              <a:ext uri="{FF2B5EF4-FFF2-40B4-BE49-F238E27FC236}">
                <a16:creationId xmlns:a16="http://schemas.microsoft.com/office/drawing/2014/main" id="{0ECEA2BF-F74E-49C1-AB0D-A4C3352FFD3D}"/>
              </a:ext>
            </a:extLst>
          </p:cNvPr>
          <p:cNvSpPr/>
          <p:nvPr/>
        </p:nvSpPr>
        <p:spPr>
          <a:xfrm>
            <a:off x="8327421" y="1917183"/>
            <a:ext cx="3166122" cy="1261532"/>
          </a:xfrm>
          <a:prstGeom prst="rect">
            <a:avLst/>
          </a:prstGeom>
          <a:solidFill>
            <a:schemeClr val="accent3"/>
          </a:solidFill>
          <a:ln>
            <a:noFill/>
          </a:ln>
          <a:effectLst/>
        </p:spPr>
        <p:style>
          <a:lnRef idx="3">
            <a:schemeClr val="lt1"/>
          </a:lnRef>
          <a:fillRef idx="1">
            <a:schemeClr val="accent4"/>
          </a:fillRef>
          <a:effectRef idx="1">
            <a:schemeClr val="accent4"/>
          </a:effectRef>
          <a:fontRef idx="minor">
            <a:schemeClr val="lt1"/>
          </a:fontRef>
        </p:style>
        <p:txBody>
          <a:bodyPr anchor="ctr"/>
          <a:lstStyle/>
          <a:p>
            <a:pPr lvl="0" algn="ctr" eaLnBrk="0" fontAlgn="base" hangingPunct="0">
              <a:spcBef>
                <a:spcPct val="0"/>
              </a:spcBef>
              <a:spcAft>
                <a:spcPct val="0"/>
              </a:spcAft>
              <a:defRPr/>
            </a:pPr>
            <a:r>
              <a:rPr lang="zh-CN" altLang="en-US" sz="2100" kern="0">
                <a:solidFill>
                  <a:schemeClr val="bg1"/>
                </a:solidFill>
                <a:latin typeface="微软雅黑" panose="020B0503020204020204" pitchFamily="34" charset="-122"/>
                <a:ea typeface="微软雅黑" panose="020B0503020204020204" pitchFamily="34" charset="-122"/>
                <a:cs typeface="+mn-ea"/>
                <a:sym typeface="+mn-lt"/>
              </a:rPr>
              <a:t>主要思想</a:t>
            </a: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70E80E53-3E7E-4F8F-A415-3910599EE502}"/>
              </a:ext>
            </a:extLst>
          </p:cNvPr>
          <p:cNvSpPr>
            <a:spLocks noChangeArrowheads="1"/>
          </p:cNvSpPr>
          <p:nvPr/>
        </p:nvSpPr>
        <p:spPr bwMode="auto">
          <a:xfrm>
            <a:off x="8558123" y="3669019"/>
            <a:ext cx="2704717" cy="1965719"/>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20000"/>
              </a:lnSpc>
              <a:defRPr/>
            </a:pPr>
            <a:r>
              <a:rPr lang="zh-CN" altLang="en-US" sz="1467">
                <a:solidFill>
                  <a:schemeClr val="tx1">
                    <a:lumMod val="75000"/>
                  </a:schemeClr>
                </a:solidFill>
                <a:latin typeface="微软雅黑" panose="020B0503020204020204" pitchFamily="34" charset="-122"/>
                <a:cs typeface="+mn-ea"/>
                <a:sym typeface="+mn-lt"/>
              </a:rPr>
              <a:t>从起点开始到各个点所形成的矩形区域像素之和作为一个数组的元素保存在内存中，当要计算某个区域的像素和时可以直接索引数组的元素，不用重新计算这个区域的像素和，从而加快计算</a:t>
            </a:r>
            <a:endParaRPr lang="zh-CN" altLang="en-US" sz="1467" dirty="0">
              <a:solidFill>
                <a:schemeClr val="tx1">
                  <a:lumMod val="75000"/>
                </a:schemeClr>
              </a:solidFill>
              <a:latin typeface="微软雅黑" panose="020B0503020204020204" pitchFamily="34" charset="-122"/>
              <a:cs typeface="+mn-ea"/>
              <a:sym typeface="+mn-lt"/>
            </a:endParaRPr>
          </a:p>
        </p:txBody>
      </p:sp>
      <p:cxnSp>
        <p:nvCxnSpPr>
          <p:cNvPr id="14" name="直接连接符 13">
            <a:extLst>
              <a:ext uri="{FF2B5EF4-FFF2-40B4-BE49-F238E27FC236}">
                <a16:creationId xmlns:a16="http://schemas.microsoft.com/office/drawing/2014/main" id="{8EF4B920-319F-4440-9CAD-CC118B6B6325}"/>
              </a:ext>
            </a:extLst>
          </p:cNvPr>
          <p:cNvCxnSpPr/>
          <p:nvPr/>
        </p:nvCxnSpPr>
        <p:spPr>
          <a:xfrm rot="5400000">
            <a:off x="6202663" y="3702364"/>
            <a:ext cx="357036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DFBBEE0-59E3-4D5E-B5F5-C2E341218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329" y="3673241"/>
            <a:ext cx="3441104" cy="2149320"/>
          </a:xfrm>
          <a:prstGeom prst="rect">
            <a:avLst/>
          </a:prstGeom>
        </p:spPr>
      </p:pic>
      <p:pic>
        <p:nvPicPr>
          <p:cNvPr id="7" name="图片 6">
            <a:extLst>
              <a:ext uri="{FF2B5EF4-FFF2-40B4-BE49-F238E27FC236}">
                <a16:creationId xmlns:a16="http://schemas.microsoft.com/office/drawing/2014/main" id="{E1736A04-EDF6-4714-AFA9-70409AAA2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234" y="2209863"/>
            <a:ext cx="2479296" cy="676172"/>
          </a:xfrm>
          <a:prstGeom prst="rect">
            <a:avLst/>
          </a:prstGeom>
        </p:spPr>
      </p:pic>
    </p:spTree>
    <p:extLst>
      <p:ext uri="{BB962C8B-B14F-4D97-AF65-F5344CB8AC3E}">
        <p14:creationId xmlns:p14="http://schemas.microsoft.com/office/powerpoint/2010/main" val="68172681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56431" y="1755189"/>
            <a:ext cx="3282790" cy="3782423"/>
            <a:chOff x="4669152" y="2204864"/>
            <a:chExt cx="2853697" cy="3161994"/>
          </a:xfrm>
        </p:grpSpPr>
        <p:sp>
          <p:nvSpPr>
            <p:cNvPr id="28" name="矩形: 剪去单角 444"/>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1" name="任意多边形: 形状 445"/>
            <p:cNvSpPr>
              <a:spLocks/>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2</a:t>
              </a:r>
            </a:p>
          </p:txBody>
        </p:sp>
      </p:grpSp>
      <p:grpSp>
        <p:nvGrpSpPr>
          <p:cNvPr id="57" name="组合 56"/>
          <p:cNvGrpSpPr/>
          <p:nvPr/>
        </p:nvGrpSpPr>
        <p:grpSpPr>
          <a:xfrm>
            <a:off x="988689" y="1755189"/>
            <a:ext cx="3282792" cy="3782424"/>
            <a:chOff x="1703943" y="2324178"/>
            <a:chExt cx="2644657" cy="2930370"/>
          </a:xfrm>
        </p:grpSpPr>
        <p:sp>
          <p:nvSpPr>
            <p:cNvPr id="25" name="矩形: 剪去单角 437"/>
            <p:cNvSpPr/>
            <p:nvPr/>
          </p:nvSpPr>
          <p:spPr>
            <a:xfrm>
              <a:off x="1703943" y="2324178"/>
              <a:ext cx="2644655" cy="2930370"/>
            </a:xfrm>
            <a:prstGeom prst="snip1Rect">
              <a:avLst>
                <a:gd name="adj" fmla="val 29383"/>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1703944" y="5140390"/>
              <a:ext cx="2644655" cy="114158"/>
            </a:xfrm>
            <a:prstGeom prst="rect">
              <a:avLst/>
            </a:prstGeom>
            <a:solidFill>
              <a:schemeClr val="accent2"/>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7" name="任意多边形: 形状 438"/>
            <p:cNvSpPr>
              <a:spLocks/>
            </p:cNvSpPr>
            <p:nvPr/>
          </p:nvSpPr>
          <p:spPr bwMode="auto">
            <a:xfrm>
              <a:off x="3681365" y="2324178"/>
              <a:ext cx="667235" cy="66723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latin typeface="微软雅黑" panose="020B0503020204020204" pitchFamily="34" charset="-122"/>
                  <a:ea typeface="微软雅黑" panose="020B0503020204020204" pitchFamily="34" charset="-122"/>
                  <a:cs typeface="+mn-ea"/>
                  <a:sym typeface="+mn-lt"/>
                </a:rPr>
                <a:t>1</a:t>
              </a:r>
            </a:p>
          </p:txBody>
        </p:sp>
      </p:grpSp>
      <p:grpSp>
        <p:nvGrpSpPr>
          <p:cNvPr id="8" name="组合 7"/>
          <p:cNvGrpSpPr/>
          <p:nvPr/>
        </p:nvGrpSpPr>
        <p:grpSpPr>
          <a:xfrm>
            <a:off x="8124169" y="1755190"/>
            <a:ext cx="3282788" cy="3782422"/>
            <a:chOff x="247577" y="3140968"/>
            <a:chExt cx="2501994" cy="2772295"/>
          </a:xfrm>
        </p:grpSpPr>
        <p:sp>
          <p:nvSpPr>
            <p:cNvPr id="15" name="矩形: 剪去单角 455"/>
            <p:cNvSpPr/>
            <p:nvPr/>
          </p:nvSpPr>
          <p:spPr>
            <a:xfrm>
              <a:off x="247577" y="3140968"/>
              <a:ext cx="2501992" cy="2772295"/>
            </a:xfrm>
            <a:prstGeom prst="snip1Rect">
              <a:avLst>
                <a:gd name="adj" fmla="val 29383"/>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247578" y="5805263"/>
              <a:ext cx="2501992" cy="108000"/>
            </a:xfrm>
            <a:prstGeom prst="rect">
              <a:avLst/>
            </a:prstGeom>
            <a:solidFill>
              <a:schemeClr val="accent2"/>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7" name="任意多边形: 形状 456"/>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latin typeface="微软雅黑" panose="020B0503020204020204" pitchFamily="34" charset="-122"/>
                  <a:ea typeface="微软雅黑" panose="020B0503020204020204" pitchFamily="34" charset="-122"/>
                  <a:cs typeface="+mn-ea"/>
                  <a:sym typeface="+mn-lt"/>
                </a:rPr>
                <a:t>3</a:t>
              </a:r>
            </a:p>
          </p:txBody>
        </p:sp>
      </p:grpSp>
      <p:sp>
        <p:nvSpPr>
          <p:cNvPr id="45" name="TextBox 24">
            <a:extLst>
              <a:ext uri="{FF2B5EF4-FFF2-40B4-BE49-F238E27FC236}">
                <a16:creationId xmlns:a16="http://schemas.microsoft.com/office/drawing/2014/main" id="{35B62D24-1424-4DB5-BDB5-C9A4E61CB8BE}"/>
              </a:ext>
            </a:extLst>
          </p:cNvPr>
          <p:cNvSpPr txBox="1"/>
          <p:nvPr/>
        </p:nvSpPr>
        <p:spPr>
          <a:xfrm>
            <a:off x="1319550" y="2288535"/>
            <a:ext cx="1898446" cy="338554"/>
          </a:xfrm>
          <a:prstGeom prst="rect">
            <a:avLst/>
          </a:prstGeom>
          <a:noFill/>
        </p:spPr>
        <p:txBody>
          <a:bodyPr wrap="square" rtlCol="0">
            <a:spAutoFit/>
          </a:bodyPr>
          <a:lstStyle/>
          <a:p>
            <a:r>
              <a:rPr lang="zh-CN" altLang="en-US" sz="1600" b="1">
                <a:solidFill>
                  <a:schemeClr val="tx1">
                    <a:lumMod val="75000"/>
                  </a:schemeClr>
                </a:solidFill>
                <a:latin typeface="微软雅黑" panose="020B0503020204020204" pitchFamily="34" charset="-122"/>
                <a:ea typeface="微软雅黑" panose="020B0503020204020204" pitchFamily="34" charset="-122"/>
                <a:cs typeface="+mn-ea"/>
                <a:sym typeface="+mn-lt"/>
              </a:rPr>
              <a:t>弱分类器</a:t>
            </a:r>
            <a:endPar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46" name="TextBox 23">
            <a:extLst>
              <a:ext uri="{FF2B5EF4-FFF2-40B4-BE49-F238E27FC236}">
                <a16:creationId xmlns:a16="http://schemas.microsoft.com/office/drawing/2014/main" id="{46514C5E-0CF7-4D19-B948-6C60708C2219}"/>
              </a:ext>
            </a:extLst>
          </p:cNvPr>
          <p:cNvSpPr txBox="1"/>
          <p:nvPr/>
        </p:nvSpPr>
        <p:spPr>
          <a:xfrm>
            <a:off x="4876618" y="2813653"/>
            <a:ext cx="2642414" cy="328936"/>
          </a:xfrm>
          <a:prstGeom prst="rect">
            <a:avLst/>
          </a:prstGeom>
          <a:noFill/>
        </p:spPr>
        <p:txBody>
          <a:bodyPr wrap="square" rtlCol="0">
            <a:spAutoFit/>
          </a:bodyPr>
          <a:lstStyle/>
          <a:p>
            <a:pPr>
              <a:lnSpc>
                <a:spcPct val="12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利用</a:t>
            </a:r>
            <a:r>
              <a:rPr lang="en-US" altLang="zh-CN" sz="1400" dirty="0" err="1">
                <a:solidFill>
                  <a:schemeClr val="tx1">
                    <a:lumMod val="75000"/>
                  </a:schemeClr>
                </a:solidFill>
                <a:latin typeface="微软雅黑" panose="020B0503020204020204" pitchFamily="34" charset="-122"/>
                <a:ea typeface="微软雅黑" panose="020B0503020204020204" pitchFamily="34" charset="-122"/>
                <a:cs typeface="+mn-ea"/>
                <a:sym typeface="+mn-lt"/>
              </a:rPr>
              <a:t>Adaboost</a:t>
            </a: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调整样本权重</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47" name="TextBox 24">
            <a:extLst>
              <a:ext uri="{FF2B5EF4-FFF2-40B4-BE49-F238E27FC236}">
                <a16:creationId xmlns:a16="http://schemas.microsoft.com/office/drawing/2014/main" id="{6B37007D-916E-44B5-BDF2-9F667906CA5F}"/>
              </a:ext>
            </a:extLst>
          </p:cNvPr>
          <p:cNvSpPr txBox="1"/>
          <p:nvPr/>
        </p:nvSpPr>
        <p:spPr>
          <a:xfrm>
            <a:off x="4863426" y="2253148"/>
            <a:ext cx="1898445" cy="338554"/>
          </a:xfrm>
          <a:prstGeom prst="rect">
            <a:avLst/>
          </a:prstGeom>
          <a:noFill/>
        </p:spPr>
        <p:txBody>
          <a:bodyPr wrap="square" rtlCol="0">
            <a:spAutoFit/>
          </a:bodyPr>
          <a:lstStyle/>
          <a:p>
            <a:r>
              <a:rPr lang="zh-CN" altLang="en-US" sz="1600" b="1">
                <a:solidFill>
                  <a:schemeClr val="tx1">
                    <a:lumMod val="75000"/>
                  </a:schemeClr>
                </a:solidFill>
                <a:latin typeface="微软雅黑" panose="020B0503020204020204" pitchFamily="34" charset="-122"/>
                <a:ea typeface="微软雅黑" panose="020B0503020204020204" pitchFamily="34" charset="-122"/>
                <a:cs typeface="+mn-ea"/>
                <a:sym typeface="+mn-lt"/>
              </a:rPr>
              <a:t>强分类器</a:t>
            </a:r>
            <a:endPar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58" name="TextBox 23">
            <a:extLst>
              <a:ext uri="{FF2B5EF4-FFF2-40B4-BE49-F238E27FC236}">
                <a16:creationId xmlns:a16="http://schemas.microsoft.com/office/drawing/2014/main" id="{7E296E5A-C78D-406E-BE20-2483C34EB1E8}"/>
              </a:ext>
            </a:extLst>
          </p:cNvPr>
          <p:cNvSpPr txBox="1"/>
          <p:nvPr/>
        </p:nvSpPr>
        <p:spPr>
          <a:xfrm>
            <a:off x="8478248" y="2809202"/>
            <a:ext cx="2642412" cy="587469"/>
          </a:xfrm>
          <a:prstGeom prst="rect">
            <a:avLst/>
          </a:prstGeom>
          <a:noFill/>
        </p:spPr>
        <p:txBody>
          <a:bodyPr wrap="square" rtlCol="0">
            <a:spAutoFit/>
          </a:bodyPr>
          <a:lstStyle/>
          <a:p>
            <a:pPr>
              <a:lnSpc>
                <a:spcPct val="120000"/>
              </a:lnSpc>
            </a:pPr>
            <a:r>
              <a:rPr lang="zh-CN" altLang="en-US" sz="1400">
                <a:solidFill>
                  <a:schemeClr val="tx1">
                    <a:lumMod val="75000"/>
                  </a:schemeClr>
                </a:solidFill>
                <a:latin typeface="微软雅黑" panose="020B0503020204020204" pitchFamily="34" charset="-122"/>
                <a:ea typeface="微软雅黑" panose="020B0503020204020204" pitchFamily="34" charset="-122"/>
                <a:cs typeface="+mn-ea"/>
                <a:sym typeface="+mn-lt"/>
              </a:rPr>
              <a:t>将多个强分类器串联得到最终的分类器</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59" name="TextBox 24">
            <a:extLst>
              <a:ext uri="{FF2B5EF4-FFF2-40B4-BE49-F238E27FC236}">
                <a16:creationId xmlns:a16="http://schemas.microsoft.com/office/drawing/2014/main" id="{C2A01A6C-4B61-43D0-9900-2B2D804198D9}"/>
              </a:ext>
            </a:extLst>
          </p:cNvPr>
          <p:cNvSpPr txBox="1"/>
          <p:nvPr/>
        </p:nvSpPr>
        <p:spPr>
          <a:xfrm>
            <a:off x="8478248" y="2247270"/>
            <a:ext cx="1898444" cy="338554"/>
          </a:xfrm>
          <a:prstGeom prst="rect">
            <a:avLst/>
          </a:prstGeom>
          <a:noFill/>
        </p:spPr>
        <p:txBody>
          <a:bodyPr wrap="square" rtlCol="0">
            <a:spAutoFit/>
          </a:bodyPr>
          <a:lstStyle/>
          <a:p>
            <a:r>
              <a:rPr lang="zh-CN" altLang="en-US" sz="1600" b="1">
                <a:solidFill>
                  <a:schemeClr val="tx1">
                    <a:lumMod val="75000"/>
                  </a:schemeClr>
                </a:solidFill>
                <a:latin typeface="微软雅黑" panose="020B0503020204020204" pitchFamily="34" charset="-122"/>
                <a:ea typeface="微软雅黑" panose="020B0503020204020204" pitchFamily="34" charset="-122"/>
                <a:cs typeface="+mn-ea"/>
                <a:sym typeface="+mn-lt"/>
              </a:rPr>
              <a:t>级联分类器</a:t>
            </a:r>
            <a:endPar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TextBox 8">
            <a:extLst>
              <a:ext uri="{FF2B5EF4-FFF2-40B4-BE49-F238E27FC236}">
                <a16:creationId xmlns:a16="http://schemas.microsoft.com/office/drawing/2014/main" id="{EF3EC0C5-03EB-4CC8-B200-A1B6997A5F56}"/>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分类器建立</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TextBox 23">
            <a:extLst>
              <a:ext uri="{FF2B5EF4-FFF2-40B4-BE49-F238E27FC236}">
                <a16:creationId xmlns:a16="http://schemas.microsoft.com/office/drawing/2014/main" id="{F17B0BC8-AB8A-4A65-AC77-55FF29A8AB88}"/>
              </a:ext>
            </a:extLst>
          </p:cNvPr>
          <p:cNvSpPr txBox="1"/>
          <p:nvPr/>
        </p:nvSpPr>
        <p:spPr>
          <a:xfrm>
            <a:off x="1365734" y="2814051"/>
            <a:ext cx="2245606" cy="587469"/>
          </a:xfrm>
          <a:prstGeom prst="rect">
            <a:avLst/>
          </a:prstGeom>
          <a:noFill/>
        </p:spPr>
        <p:txBody>
          <a:bodyPr wrap="square" rtlCol="0">
            <a:spAutoFit/>
          </a:bodyPr>
          <a:lstStyle/>
          <a:p>
            <a:pPr>
              <a:lnSpc>
                <a:spcPct val="120000"/>
              </a:lnSpc>
            </a:pPr>
            <a:r>
              <a:rPr lang="zh-CN" altLang="en-US" sz="1400">
                <a:solidFill>
                  <a:schemeClr val="tx1">
                    <a:lumMod val="75000"/>
                  </a:schemeClr>
                </a:solidFill>
                <a:latin typeface="微软雅黑" panose="020B0503020204020204" pitchFamily="34" charset="-122"/>
                <a:ea typeface="微软雅黑" panose="020B0503020204020204" pitchFamily="34" charset="-122"/>
                <a:cs typeface="+mn-ea"/>
                <a:sym typeface="+mn-lt"/>
              </a:rPr>
              <a:t>每个</a:t>
            </a:r>
            <a:r>
              <a:rPr lang="en-US" altLang="zh-CN" sz="1400">
                <a:solidFill>
                  <a:schemeClr val="tx1">
                    <a:lumMod val="75000"/>
                  </a:schemeClr>
                </a:solidFill>
                <a:latin typeface="微软雅黑" panose="020B0503020204020204" pitchFamily="34" charset="-122"/>
                <a:ea typeface="微软雅黑" panose="020B0503020204020204" pitchFamily="34" charset="-122"/>
                <a:cs typeface="+mn-ea"/>
                <a:sym typeface="+mn-lt"/>
              </a:rPr>
              <a:t>Haar</a:t>
            </a:r>
            <a:r>
              <a:rPr lang="zh-CN" altLang="en-US" sz="1400">
                <a:solidFill>
                  <a:schemeClr val="tx1">
                    <a:lumMod val="75000"/>
                  </a:schemeClr>
                </a:solidFill>
                <a:latin typeface="微软雅黑" panose="020B0503020204020204" pitchFamily="34" charset="-122"/>
                <a:ea typeface="微软雅黑" panose="020B0503020204020204" pitchFamily="34" charset="-122"/>
                <a:cs typeface="+mn-ea"/>
                <a:sym typeface="+mn-lt"/>
              </a:rPr>
              <a:t>特征对应一个弱分类器，找到合适的阈值</a:t>
            </a:r>
          </a:p>
        </p:txBody>
      </p:sp>
      <p:pic>
        <p:nvPicPr>
          <p:cNvPr id="29" name="图片 28">
            <a:extLst>
              <a:ext uri="{FF2B5EF4-FFF2-40B4-BE49-F238E27FC236}">
                <a16:creationId xmlns:a16="http://schemas.microsoft.com/office/drawing/2014/main" id="{4D9A0D51-DB96-40CB-B1A5-7D6CADECE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386" y="3461330"/>
            <a:ext cx="2963925" cy="1655307"/>
          </a:xfrm>
          <a:prstGeom prst="rect">
            <a:avLst/>
          </a:prstGeom>
        </p:spPr>
      </p:pic>
      <p:pic>
        <p:nvPicPr>
          <p:cNvPr id="2" name="图片 1">
            <a:extLst>
              <a:ext uri="{FF2B5EF4-FFF2-40B4-BE49-F238E27FC236}">
                <a16:creationId xmlns:a16="http://schemas.microsoft.com/office/drawing/2014/main" id="{827F5056-46CB-42D0-842B-1BE326FC5B7B}"/>
              </a:ext>
            </a:extLst>
          </p:cNvPr>
          <p:cNvPicPr>
            <a:picLocks noChangeAspect="1"/>
          </p:cNvPicPr>
          <p:nvPr/>
        </p:nvPicPr>
        <p:blipFill>
          <a:blip r:embed="rId4"/>
          <a:stretch>
            <a:fillRect/>
          </a:stretch>
        </p:blipFill>
        <p:spPr>
          <a:xfrm>
            <a:off x="4648011" y="3644906"/>
            <a:ext cx="3099628" cy="1257143"/>
          </a:xfrm>
          <a:prstGeom prst="rect">
            <a:avLst/>
          </a:prstGeom>
        </p:spPr>
      </p:pic>
      <p:pic>
        <p:nvPicPr>
          <p:cNvPr id="3" name="图片 2">
            <a:extLst>
              <a:ext uri="{FF2B5EF4-FFF2-40B4-BE49-F238E27FC236}">
                <a16:creationId xmlns:a16="http://schemas.microsoft.com/office/drawing/2014/main" id="{E6D39241-94E1-4378-BD39-1A4A23479E27}"/>
              </a:ext>
            </a:extLst>
          </p:cNvPr>
          <p:cNvPicPr>
            <a:picLocks noChangeAspect="1"/>
          </p:cNvPicPr>
          <p:nvPr/>
        </p:nvPicPr>
        <p:blipFill>
          <a:blip r:embed="rId5"/>
          <a:stretch>
            <a:fillRect/>
          </a:stretch>
        </p:blipFill>
        <p:spPr>
          <a:xfrm>
            <a:off x="1071340" y="3588482"/>
            <a:ext cx="3159234" cy="1460498"/>
          </a:xfrm>
          <a:prstGeom prst="rect">
            <a:avLst/>
          </a:prstGeom>
        </p:spPr>
      </p:pic>
    </p:spTree>
    <p:extLst>
      <p:ext uri="{BB962C8B-B14F-4D97-AF65-F5344CB8AC3E}">
        <p14:creationId xmlns:p14="http://schemas.microsoft.com/office/powerpoint/2010/main" val="1151739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8">
            <a:extLst>
              <a:ext uri="{FF2B5EF4-FFF2-40B4-BE49-F238E27FC236}">
                <a16:creationId xmlns:a16="http://schemas.microsoft.com/office/drawing/2014/main" id="{630D2532-FA95-4EDD-9CDE-41846C08A0A8}"/>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效果展示</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2" name="已完成的测试">
            <a:hlinkClick r:id="" action="ppaction://media"/>
            <a:extLst>
              <a:ext uri="{FF2B5EF4-FFF2-40B4-BE49-F238E27FC236}">
                <a16:creationId xmlns:a16="http://schemas.microsoft.com/office/drawing/2014/main" id="{2D0ECA87-9CB1-4561-B23B-F6B3850418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8275" y="1403290"/>
            <a:ext cx="7135863" cy="4281518"/>
          </a:xfrm>
          <a:prstGeom prst="rect">
            <a:avLst/>
          </a:prstGeom>
        </p:spPr>
      </p:pic>
    </p:spTree>
    <p:extLst>
      <p:ext uri="{BB962C8B-B14F-4D97-AF65-F5344CB8AC3E}">
        <p14:creationId xmlns:p14="http://schemas.microsoft.com/office/powerpoint/2010/main" val="2502775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12166D8-1282-4676-8CC3-7B48D3508016}"/>
              </a:ext>
            </a:extLst>
          </p:cNvPr>
          <p:cNvGrpSpPr/>
          <p:nvPr/>
        </p:nvGrpSpPr>
        <p:grpSpPr>
          <a:xfrm flipH="1">
            <a:off x="-905302" y="0"/>
            <a:ext cx="13097302" cy="6858000"/>
            <a:chOff x="-1" y="0"/>
            <a:chExt cx="13097302" cy="6858000"/>
          </a:xfrm>
        </p:grpSpPr>
        <p:sp>
          <p:nvSpPr>
            <p:cNvPr id="6" name="等腰三角形 5">
              <a:extLst>
                <a:ext uri="{FF2B5EF4-FFF2-40B4-BE49-F238E27FC236}">
                  <a16:creationId xmlns:a16="http://schemas.microsoft.com/office/drawing/2014/main" id="{CD5745AA-A226-4B06-962D-8A418443EB8F}"/>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07E64A9A-1237-4B18-B777-11FF101C5D6D}"/>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AF778B40-C90D-4EC5-B159-22186CB3E39B}"/>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9CA57CB-19F6-49BA-A6F5-D9509B6A62AB}"/>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7CDBD204-FF71-4CD2-86D2-3A134E325B40}"/>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8C641766-B4D2-46A8-8A24-EB1D12C58CC3}"/>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9AE44CC5-6D5B-462E-9305-70E453988A97}"/>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2F4B05E6-2541-4092-9279-30A461F53EA3}"/>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a:extLst>
              <a:ext uri="{FF2B5EF4-FFF2-40B4-BE49-F238E27FC236}">
                <a16:creationId xmlns:a16="http://schemas.microsoft.com/office/drawing/2014/main" id="{B5D4ACDC-906F-4A57-9248-767E90D8E292}"/>
              </a:ext>
            </a:extLst>
          </p:cNvPr>
          <p:cNvSpPr txBox="1"/>
          <p:nvPr/>
        </p:nvSpPr>
        <p:spPr bwMode="auto">
          <a:xfrm>
            <a:off x="1932872" y="2657197"/>
            <a:ext cx="4171076" cy="738409"/>
          </a:xfrm>
          <a:prstGeom prst="rect">
            <a:avLst/>
          </a:prstGeom>
          <a:noFill/>
          <a:effectLst/>
        </p:spPr>
        <p:txBody>
          <a:bodyPr wrap="square" lIns="121670" tIns="60834" rIns="121670" bIns="60834">
            <a:spAutoFit/>
          </a:bodyPr>
          <a:lstStyle/>
          <a:p>
            <a:r>
              <a:rPr lang="zh-CN" altLang="en-US" sz="4000" spc="600" dirty="0">
                <a:latin typeface="微软雅黑" panose="020B0503020204020204" pitchFamily="34" charset="-122"/>
                <a:ea typeface="微软雅黑" panose="020B0503020204020204" pitchFamily="34" charset="-122"/>
                <a:cs typeface="+mn-ea"/>
                <a:sym typeface="+mn-lt"/>
              </a:rPr>
              <a:t>车辆控制仿真</a:t>
            </a:r>
          </a:p>
        </p:txBody>
      </p:sp>
      <p:sp>
        <p:nvSpPr>
          <p:cNvPr id="15" name="文本框 14">
            <a:extLst>
              <a:ext uri="{FF2B5EF4-FFF2-40B4-BE49-F238E27FC236}">
                <a16:creationId xmlns:a16="http://schemas.microsoft.com/office/drawing/2014/main" id="{E1A88D64-B143-4BB4-91A3-2561EADACCDB}"/>
              </a:ext>
            </a:extLst>
          </p:cNvPr>
          <p:cNvSpPr txBox="1"/>
          <p:nvPr/>
        </p:nvSpPr>
        <p:spPr>
          <a:xfrm>
            <a:off x="1943580" y="3517006"/>
            <a:ext cx="5795172"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dirty="0">
                <a:latin typeface="微软雅黑" panose="020B0503020204020204" pitchFamily="34" charset="-122"/>
                <a:ea typeface="微软雅黑" panose="020B0503020204020204" pitchFamily="34" charset="-122"/>
                <a:cs typeface="+mn-ea"/>
                <a:sym typeface="+mn-lt"/>
              </a:rPr>
              <a:t>基于</a:t>
            </a:r>
            <a:r>
              <a:rPr lang="en-US" altLang="zh-CN" dirty="0" err="1">
                <a:latin typeface="微软雅黑" panose="020B0503020204020204" pitchFamily="34" charset="-122"/>
                <a:ea typeface="微软雅黑" panose="020B0503020204020204" pitchFamily="34" charset="-122"/>
                <a:cs typeface="+mn-ea"/>
                <a:sym typeface="+mn-lt"/>
              </a:rPr>
              <a:t>CyberTORCS</a:t>
            </a:r>
            <a:r>
              <a:rPr lang="zh-CN" altLang="en-US" dirty="0">
                <a:latin typeface="微软雅黑" panose="020B0503020204020204" pitchFamily="34" charset="-122"/>
                <a:ea typeface="微软雅黑" panose="020B0503020204020204" pitchFamily="34" charset="-122"/>
                <a:cs typeface="+mn-ea"/>
                <a:sym typeface="+mn-lt"/>
              </a:rPr>
              <a:t>仿真平台的车辆控制模拟</a:t>
            </a:r>
            <a:endParaRPr lang="en-US" altLang="zh-CN" dirty="0">
              <a:latin typeface="微软雅黑" panose="020B0503020204020204" pitchFamily="34" charset="-122"/>
              <a:ea typeface="微软雅黑" panose="020B0503020204020204" pitchFamily="34" charset="-122"/>
              <a:cs typeface="+mn-ea"/>
              <a:sym typeface="+mn-lt"/>
            </a:endParaRPr>
          </a:p>
        </p:txBody>
      </p:sp>
      <p:sp>
        <p:nvSpPr>
          <p:cNvPr id="16" name="标题层">
            <a:extLst>
              <a:ext uri="{FF2B5EF4-FFF2-40B4-BE49-F238E27FC236}">
                <a16:creationId xmlns:a16="http://schemas.microsoft.com/office/drawing/2014/main" id="{454D4248-29E6-4E98-BDE2-7F43E156C75C}"/>
              </a:ext>
            </a:extLst>
          </p:cNvPr>
          <p:cNvSpPr txBox="1"/>
          <p:nvPr/>
        </p:nvSpPr>
        <p:spPr bwMode="auto">
          <a:xfrm>
            <a:off x="1932872" y="1857232"/>
            <a:ext cx="4454280" cy="738409"/>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FOUR</a:t>
            </a:r>
            <a:endParaRPr lang="zh-CN" altLang="en-US" sz="4000" spc="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1519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53" presetClass="entr" presetSubtype="16"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 presetClass="entr" presetSubtype="2" decel="5250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21" name="直接连接符 2820"/>
          <p:cNvCxnSpPr/>
          <p:nvPr/>
        </p:nvCxnSpPr>
        <p:spPr>
          <a:xfrm rot="5400000">
            <a:off x="2410737" y="3702364"/>
            <a:ext cx="357036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2" name="直接连接符 2821"/>
          <p:cNvCxnSpPr/>
          <p:nvPr/>
        </p:nvCxnSpPr>
        <p:spPr>
          <a:xfrm rot="5400000">
            <a:off x="6202663" y="3702364"/>
            <a:ext cx="357036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24" name="11 Rectángulo"/>
          <p:cNvSpPr/>
          <p:nvPr/>
        </p:nvSpPr>
        <p:spPr>
          <a:xfrm>
            <a:off x="691569" y="1917182"/>
            <a:ext cx="3164004" cy="1075400"/>
          </a:xfrm>
          <a:prstGeom prst="rect">
            <a:avLst/>
          </a:pr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a:p>
            <a:pPr lvl="0" algn="ctr" fontAlgn="base">
              <a:spcBef>
                <a:spcPct val="0"/>
              </a:spcBef>
              <a:spcAft>
                <a:spcPct val="0"/>
              </a:spcAft>
              <a:defRPr/>
            </a:pPr>
            <a:r>
              <a:rPr lang="en-US" altLang="zh-CN" sz="2100" kern="0" dirty="0" err="1">
                <a:solidFill>
                  <a:schemeClr val="bg1"/>
                </a:solidFill>
                <a:latin typeface="微软雅黑" panose="020B0503020204020204" pitchFamily="34" charset="-122"/>
                <a:ea typeface="微软雅黑" panose="020B0503020204020204" pitchFamily="34" charset="-122"/>
                <a:cs typeface="+mn-ea"/>
                <a:sym typeface="+mn-lt"/>
              </a:rPr>
              <a:t>CyberTorcs</a:t>
            </a:r>
            <a:r>
              <a:rPr lang="zh-CN" altLang="en-US" sz="2100" kern="0" dirty="0">
                <a:solidFill>
                  <a:schemeClr val="bg1"/>
                </a:solidFill>
                <a:latin typeface="微软雅黑" panose="020B0503020204020204" pitchFamily="34" charset="-122"/>
                <a:ea typeface="微软雅黑" panose="020B0503020204020204" pitchFamily="34" charset="-122"/>
                <a:cs typeface="+mn-ea"/>
                <a:sym typeface="+mn-lt"/>
              </a:rPr>
              <a:t>介绍</a:t>
            </a: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a:p>
            <a:pPr lvl="0" algn="ctr" fontAlgn="base">
              <a:spcBef>
                <a:spcPct val="0"/>
              </a:spcBef>
              <a:spcAft>
                <a:spcPct val="0"/>
              </a:spcAft>
              <a:defRPr/>
            </a:pP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29" name="42 Rectángulo"/>
          <p:cNvSpPr/>
          <p:nvPr/>
        </p:nvSpPr>
        <p:spPr>
          <a:xfrm>
            <a:off x="4524400" y="1917183"/>
            <a:ext cx="3164006" cy="1261532"/>
          </a:xfrm>
          <a:prstGeom prst="rect">
            <a:avLst/>
          </a:prstGeom>
          <a:solidFill>
            <a:schemeClr val="accent2"/>
          </a:solidFill>
          <a:ln>
            <a:noFill/>
          </a:ln>
          <a:effectLst/>
        </p:spPr>
        <p:style>
          <a:lnRef idx="3">
            <a:schemeClr val="lt1"/>
          </a:lnRef>
          <a:fillRef idx="1">
            <a:schemeClr val="accent4"/>
          </a:fillRef>
          <a:effectRef idx="1">
            <a:schemeClr val="accent4"/>
          </a:effectRef>
          <a:fontRef idx="minor">
            <a:schemeClr val="lt1"/>
          </a:fontRef>
        </p:style>
        <p:txBody>
          <a:bodyPr anchor="ctr"/>
          <a:lstStyle/>
          <a:p>
            <a:pPr lvl="0" algn="ctr" eaLnBrk="0" fontAlgn="base" hangingPunct="0">
              <a:spcBef>
                <a:spcPct val="0"/>
              </a:spcBef>
              <a:spcAft>
                <a:spcPct val="0"/>
              </a:spcAft>
              <a:defRPr/>
            </a:pPr>
            <a:r>
              <a:rPr lang="zh-CN" altLang="en-US" sz="2100" kern="0" dirty="0">
                <a:solidFill>
                  <a:schemeClr val="bg1"/>
                </a:solidFill>
                <a:latin typeface="微软雅黑" panose="020B0503020204020204" pitchFamily="34" charset="-122"/>
                <a:ea typeface="微软雅黑" panose="020B0503020204020204" pitchFamily="34" charset="-122"/>
                <a:cs typeface="+mn-ea"/>
                <a:sym typeface="+mn-lt"/>
              </a:rPr>
              <a:t>算法设计与效果展示</a:t>
            </a: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34" name="51 Rectángulo"/>
          <p:cNvSpPr/>
          <p:nvPr/>
        </p:nvSpPr>
        <p:spPr>
          <a:xfrm>
            <a:off x="8327421" y="1917183"/>
            <a:ext cx="3166122" cy="1261532"/>
          </a:xfrm>
          <a:prstGeom prst="rect">
            <a:avLst/>
          </a:prstGeom>
          <a:solidFill>
            <a:schemeClr val="accent3"/>
          </a:solidFill>
          <a:ln>
            <a:noFill/>
          </a:ln>
          <a:effectLst/>
        </p:spPr>
        <p:style>
          <a:lnRef idx="3">
            <a:schemeClr val="lt1"/>
          </a:lnRef>
          <a:fillRef idx="1">
            <a:schemeClr val="accent4"/>
          </a:fillRef>
          <a:effectRef idx="1">
            <a:schemeClr val="accent4"/>
          </a:effectRef>
          <a:fontRef idx="minor">
            <a:schemeClr val="lt1"/>
          </a:fontRef>
        </p:style>
        <p:txBody>
          <a:bodyPr anchor="ctr"/>
          <a:lstStyle/>
          <a:p>
            <a:pPr lvl="0" algn="ctr" eaLnBrk="0" fontAlgn="base" hangingPunct="0">
              <a:spcBef>
                <a:spcPct val="0"/>
              </a:spcBef>
              <a:spcAft>
                <a:spcPct val="0"/>
              </a:spcAft>
              <a:defRPr/>
            </a:pPr>
            <a:r>
              <a:rPr lang="zh-CN" altLang="en-US" sz="2100" kern="0" dirty="0">
                <a:solidFill>
                  <a:schemeClr val="bg1"/>
                </a:solidFill>
                <a:latin typeface="微软雅黑" panose="020B0503020204020204" pitchFamily="34" charset="-122"/>
                <a:ea typeface="微软雅黑" panose="020B0503020204020204" pitchFamily="34" charset="-122"/>
                <a:cs typeface="+mn-ea"/>
                <a:sym typeface="+mn-lt"/>
              </a:rPr>
              <a:t>一些思考</a:t>
            </a:r>
            <a:endParaRPr lang="en-US" altLang="zh-CN" sz="21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a:extLst>
              <a:ext uri="{FF2B5EF4-FFF2-40B4-BE49-F238E27FC236}">
                <a16:creationId xmlns:a16="http://schemas.microsoft.com/office/drawing/2014/main" id="{13079FC7-0CC0-4935-BABC-84F6FA48B9C4}"/>
              </a:ext>
            </a:extLst>
          </p:cNvPr>
          <p:cNvSpPr>
            <a:spLocks noChangeArrowheads="1"/>
          </p:cNvSpPr>
          <p:nvPr/>
        </p:nvSpPr>
        <p:spPr bwMode="auto">
          <a:xfrm>
            <a:off x="982092" y="3706887"/>
            <a:ext cx="2496086" cy="400097"/>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spcBef>
                <a:spcPct val="0"/>
              </a:spcBef>
              <a:spcAft>
                <a:spcPct val="0"/>
              </a:spcAft>
              <a:defRPr/>
            </a:pPr>
            <a:r>
              <a:rPr lang="zh-CN" altLang="en-US" sz="2000" b="1" dirty="0">
                <a:solidFill>
                  <a:schemeClr val="tx1">
                    <a:lumMod val="85000"/>
                    <a:lumOff val="15000"/>
                  </a:schemeClr>
                </a:solidFill>
                <a:latin typeface="微软雅黑" panose="020B0503020204020204" pitchFamily="34" charset="-122"/>
                <a:cs typeface="+mn-ea"/>
                <a:sym typeface="+mn-lt"/>
              </a:rPr>
              <a:t>什么是</a:t>
            </a:r>
            <a:r>
              <a:rPr lang="en-US" altLang="zh-CN" sz="2000" b="1" dirty="0" err="1">
                <a:solidFill>
                  <a:schemeClr val="tx1">
                    <a:lumMod val="85000"/>
                    <a:lumOff val="15000"/>
                  </a:schemeClr>
                </a:solidFill>
                <a:latin typeface="微软雅黑" panose="020B0503020204020204" pitchFamily="34" charset="-122"/>
                <a:cs typeface="+mn-ea"/>
                <a:sym typeface="+mn-lt"/>
              </a:rPr>
              <a:t>CyberTorcs</a:t>
            </a:r>
            <a:endParaRPr lang="zh-CN" altLang="en-US" sz="2000" b="1" kern="0" dirty="0">
              <a:solidFill>
                <a:schemeClr val="tx1">
                  <a:lumMod val="85000"/>
                  <a:lumOff val="15000"/>
                </a:schemeClr>
              </a:solidFill>
              <a:latin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3D1D6BAE-4199-481E-8BD5-4462DC18C95A}"/>
              </a:ext>
            </a:extLst>
          </p:cNvPr>
          <p:cNvSpPr>
            <a:spLocks noChangeArrowheads="1"/>
          </p:cNvSpPr>
          <p:nvPr/>
        </p:nvSpPr>
        <p:spPr bwMode="auto">
          <a:xfrm>
            <a:off x="4536264" y="3599158"/>
            <a:ext cx="3152142" cy="1015651"/>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spcBef>
                <a:spcPct val="0"/>
              </a:spcBef>
              <a:spcAft>
                <a:spcPct val="0"/>
              </a:spcAft>
              <a:defRPr/>
            </a:pPr>
            <a:r>
              <a:rPr lang="en-US" altLang="zh-CN" sz="2000" b="1" dirty="0">
                <a:solidFill>
                  <a:schemeClr val="tx1">
                    <a:lumMod val="85000"/>
                    <a:lumOff val="15000"/>
                  </a:schemeClr>
                </a:solidFill>
                <a:latin typeface="微软雅黑" panose="020B0503020204020204" pitchFamily="34" charset="-122"/>
                <a:cs typeface="+mn-ea"/>
                <a:sym typeface="+mn-lt"/>
              </a:rPr>
              <a:t>Proportional–Integral</a:t>
            </a:r>
          </a:p>
          <a:p>
            <a:pPr defTabSz="912403" eaLnBrk="0" fontAlgn="base" hangingPunct="0">
              <a:spcBef>
                <a:spcPct val="0"/>
              </a:spcBef>
              <a:spcAft>
                <a:spcPct val="0"/>
              </a:spcAft>
              <a:defRPr/>
            </a:pPr>
            <a:r>
              <a:rPr lang="en-US" altLang="zh-CN" sz="2000" b="1" dirty="0">
                <a:solidFill>
                  <a:schemeClr val="tx1">
                    <a:lumMod val="85000"/>
                    <a:lumOff val="15000"/>
                  </a:schemeClr>
                </a:solidFill>
                <a:latin typeface="微软雅黑" panose="020B0503020204020204" pitchFamily="34" charset="-122"/>
                <a:cs typeface="+mn-ea"/>
                <a:sym typeface="+mn-lt"/>
              </a:rPr>
              <a:t>–Derivative Control (PID)</a:t>
            </a:r>
            <a:endParaRPr lang="zh-CN" altLang="en-US" sz="2000" b="1" kern="0" dirty="0">
              <a:solidFill>
                <a:schemeClr val="tx1">
                  <a:lumMod val="85000"/>
                  <a:lumOff val="15000"/>
                </a:schemeClr>
              </a:solidFill>
              <a:latin typeface="微软雅黑" panose="020B0503020204020204" pitchFamily="34" charset="-122"/>
              <a:cs typeface="+mn-ea"/>
              <a:sym typeface="+mn-lt"/>
            </a:endParaRPr>
          </a:p>
        </p:txBody>
      </p:sp>
      <p:sp>
        <p:nvSpPr>
          <p:cNvPr id="22" name="矩形 21">
            <a:extLst>
              <a:ext uri="{FF2B5EF4-FFF2-40B4-BE49-F238E27FC236}">
                <a16:creationId xmlns:a16="http://schemas.microsoft.com/office/drawing/2014/main" id="{EEAA552F-6C1B-4C87-A124-EA741F5CEC01}"/>
              </a:ext>
            </a:extLst>
          </p:cNvPr>
          <p:cNvSpPr>
            <a:spLocks noChangeArrowheads="1"/>
          </p:cNvSpPr>
          <p:nvPr/>
        </p:nvSpPr>
        <p:spPr bwMode="auto">
          <a:xfrm>
            <a:off x="8513695" y="3706887"/>
            <a:ext cx="2793574" cy="400097"/>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spcBef>
                <a:spcPct val="0"/>
              </a:spcBef>
              <a:spcAft>
                <a:spcPct val="0"/>
              </a:spcAft>
              <a:defRPr/>
            </a:pPr>
            <a:r>
              <a:rPr lang="zh-CN" altLang="en-US" sz="2000" b="1" dirty="0">
                <a:solidFill>
                  <a:schemeClr val="tx1">
                    <a:lumMod val="85000"/>
                    <a:lumOff val="15000"/>
                  </a:schemeClr>
                </a:solidFill>
                <a:latin typeface="微软雅黑" panose="020B0503020204020204" pitchFamily="34" charset="-122"/>
                <a:cs typeface="+mn-ea"/>
                <a:sym typeface="+mn-lt"/>
              </a:rPr>
              <a:t>为什么不使用机器学习</a:t>
            </a:r>
            <a:endParaRPr lang="zh-CN" altLang="en-US" sz="2000" b="1" kern="0" dirty="0">
              <a:solidFill>
                <a:schemeClr val="tx1">
                  <a:lumMod val="85000"/>
                  <a:lumOff val="15000"/>
                </a:schemeClr>
              </a:solidFill>
              <a:latin typeface="微软雅黑" panose="020B0503020204020204" pitchFamily="34" charset="-122"/>
              <a:cs typeface="+mn-ea"/>
              <a:sym typeface="+mn-lt"/>
            </a:endParaRPr>
          </a:p>
        </p:txBody>
      </p:sp>
      <p:sp>
        <p:nvSpPr>
          <p:cNvPr id="23" name="TextBox 8">
            <a:extLst>
              <a:ext uri="{FF2B5EF4-FFF2-40B4-BE49-F238E27FC236}">
                <a16:creationId xmlns:a16="http://schemas.microsoft.com/office/drawing/2014/main" id="{0D492BE7-D556-4BDF-8DE0-AD0CFDACD2C9}"/>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en-US" altLang="zh-CN"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OUTLINE</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ABFF1BA2-8262-4F7C-AF2C-1F52ADEC2B1A}"/>
              </a:ext>
            </a:extLst>
          </p:cNvPr>
          <p:cNvSpPr>
            <a:spLocks noChangeArrowheads="1"/>
          </p:cNvSpPr>
          <p:nvPr/>
        </p:nvSpPr>
        <p:spPr bwMode="auto">
          <a:xfrm>
            <a:off x="982092" y="4322035"/>
            <a:ext cx="2873471" cy="400097"/>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spcBef>
                <a:spcPct val="0"/>
              </a:spcBef>
              <a:spcAft>
                <a:spcPct val="0"/>
              </a:spcAft>
              <a:defRPr/>
            </a:pPr>
            <a:r>
              <a:rPr lang="zh-CN" altLang="en-US" sz="2000" b="1" dirty="0">
                <a:solidFill>
                  <a:schemeClr val="tx1">
                    <a:lumMod val="85000"/>
                    <a:lumOff val="15000"/>
                  </a:schemeClr>
                </a:solidFill>
                <a:latin typeface="微软雅黑" panose="020B0503020204020204" pitchFamily="34" charset="-122"/>
                <a:cs typeface="+mn-ea"/>
                <a:sym typeface="+mn-lt"/>
              </a:rPr>
              <a:t>为什么选择</a:t>
            </a:r>
            <a:r>
              <a:rPr lang="en-US" altLang="zh-CN" sz="2000" b="1" dirty="0" err="1">
                <a:solidFill>
                  <a:schemeClr val="tx1">
                    <a:lumMod val="85000"/>
                    <a:lumOff val="15000"/>
                  </a:schemeClr>
                </a:solidFill>
                <a:latin typeface="微软雅黑" panose="020B0503020204020204" pitchFamily="34" charset="-122"/>
                <a:cs typeface="+mn-ea"/>
                <a:sym typeface="+mn-lt"/>
              </a:rPr>
              <a:t>CyberTorcs</a:t>
            </a:r>
            <a:endParaRPr lang="zh-CN" altLang="en-US" sz="2000" b="1" kern="0" dirty="0">
              <a:solidFill>
                <a:schemeClr val="tx1">
                  <a:lumMod val="85000"/>
                  <a:lumOff val="15000"/>
                </a:schemeClr>
              </a:solidFill>
              <a:latin typeface="微软雅黑" panose="020B0503020204020204" pitchFamily="34" charset="-122"/>
              <a:cs typeface="+mn-ea"/>
              <a:sym typeface="+mn-lt"/>
            </a:endParaRPr>
          </a:p>
        </p:txBody>
      </p:sp>
    </p:spTree>
    <p:extLst>
      <p:ext uri="{BB962C8B-B14F-4D97-AF65-F5344CB8AC3E}">
        <p14:creationId xmlns:p14="http://schemas.microsoft.com/office/powerpoint/2010/main" val="404274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24"/>
                                        </p:tgtEl>
                                        <p:attrNameLst>
                                          <p:attrName>style.visibility</p:attrName>
                                        </p:attrNameLst>
                                      </p:cBhvr>
                                      <p:to>
                                        <p:strVal val="visible"/>
                                      </p:to>
                                    </p:set>
                                    <p:animEffect transition="in" filter="randombar(horizontal)">
                                      <p:cBhvr>
                                        <p:cTn id="7" dur="500"/>
                                        <p:tgtEl>
                                          <p:spTgt spid="282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21"/>
                                        </p:tgtEl>
                                        <p:attrNameLst>
                                          <p:attrName>style.visibility</p:attrName>
                                        </p:attrNameLst>
                                      </p:cBhvr>
                                      <p:to>
                                        <p:strVal val="visible"/>
                                      </p:to>
                                    </p:set>
                                    <p:animEffect transition="in" filter="wipe(up)">
                                      <p:cBhvr>
                                        <p:cTn id="11" dur="500"/>
                                        <p:tgtEl>
                                          <p:spTgt spid="282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829"/>
                                        </p:tgtEl>
                                        <p:attrNameLst>
                                          <p:attrName>style.visibility</p:attrName>
                                        </p:attrNameLst>
                                      </p:cBhvr>
                                      <p:to>
                                        <p:strVal val="visible"/>
                                      </p:to>
                                    </p:set>
                                    <p:animEffect transition="in" filter="randombar(horizontal)">
                                      <p:cBhvr>
                                        <p:cTn id="15" dur="500"/>
                                        <p:tgtEl>
                                          <p:spTgt spid="282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822"/>
                                        </p:tgtEl>
                                        <p:attrNameLst>
                                          <p:attrName>style.visibility</p:attrName>
                                        </p:attrNameLst>
                                      </p:cBhvr>
                                      <p:to>
                                        <p:strVal val="visible"/>
                                      </p:to>
                                    </p:set>
                                    <p:animEffect transition="in" filter="wipe(up)">
                                      <p:cBhvr>
                                        <p:cTn id="19" dur="500"/>
                                        <p:tgtEl>
                                          <p:spTgt spid="282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834"/>
                                        </p:tgtEl>
                                        <p:attrNameLst>
                                          <p:attrName>style.visibility</p:attrName>
                                        </p:attrNameLst>
                                      </p:cBhvr>
                                      <p:to>
                                        <p:strVal val="visible"/>
                                      </p:to>
                                    </p:set>
                                    <p:animEffect transition="in" filter="randombar(horizontal)">
                                      <p:cBhvr>
                                        <p:cTn id="23" dur="500"/>
                                        <p:tgtEl>
                                          <p:spTgt spid="2834"/>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2"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4" grpId="0" animBg="1"/>
      <p:bldP spid="2829" grpId="0" animBg="1"/>
      <p:bldP spid="2834" grpId="0" animBg="1"/>
      <p:bldP spid="18" grpId="0"/>
      <p:bldP spid="20" grpId="0"/>
      <p:bldP spid="22"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29">
            <a:extLst>
              <a:ext uri="{FF2B5EF4-FFF2-40B4-BE49-F238E27FC236}">
                <a16:creationId xmlns:a16="http://schemas.microsoft.com/office/drawing/2014/main" id="{6A6F0006-B869-467D-BF63-1F3CA538DE6B}"/>
              </a:ext>
            </a:extLst>
          </p:cNvPr>
          <p:cNvSpPr/>
          <p:nvPr/>
        </p:nvSpPr>
        <p:spPr>
          <a:xfrm>
            <a:off x="1020987" y="1691770"/>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全称：</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The Open Racing Car Simulator</a:t>
            </a:r>
            <a:endPar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5" name="TextBox 8">
            <a:extLst>
              <a:ext uri="{FF2B5EF4-FFF2-40B4-BE49-F238E27FC236}">
                <a16:creationId xmlns:a16="http://schemas.microsoft.com/office/drawing/2014/main" id="{DF30D4C9-1B07-4727-990F-0AE60B402B84}"/>
              </a:ext>
            </a:extLst>
          </p:cNvPr>
          <p:cNvSpPr txBox="1"/>
          <p:nvPr/>
        </p:nvSpPr>
        <p:spPr>
          <a:xfrm>
            <a:off x="4182067" y="584632"/>
            <a:ext cx="3744178" cy="369332"/>
          </a:xfrm>
          <a:prstGeom prst="rect">
            <a:avLst/>
          </a:prstGeom>
          <a:noFill/>
        </p:spPr>
        <p:txBody>
          <a:bodyPr wrap="square" lIns="0" tIns="0" rIns="0" bIns="0" rtlCol="0" anchor="ctr">
            <a:spAutoFit/>
          </a:bodyPr>
          <a:lstStyle/>
          <a:p>
            <a:pPr lvl="0" algn="ctr" fontAlgn="base">
              <a:spcBef>
                <a:spcPct val="0"/>
              </a:spcBef>
              <a:spcAft>
                <a:spcPct val="0"/>
              </a:spcAft>
              <a:defRPr/>
            </a:pPr>
            <a:r>
              <a:rPr lang="en-US" altLang="zh-CN" sz="2400" kern="0" dirty="0" err="1">
                <a:latin typeface="微软雅黑" panose="020B0503020204020204" pitchFamily="34" charset="-122"/>
                <a:ea typeface="微软雅黑" panose="020B0503020204020204" pitchFamily="34" charset="-122"/>
                <a:cs typeface="+mn-ea"/>
                <a:sym typeface="+mn-lt"/>
              </a:rPr>
              <a:t>CyberTorcs</a:t>
            </a:r>
            <a:r>
              <a:rPr lang="zh-CN" altLang="en-US" sz="2400" kern="0" dirty="0">
                <a:latin typeface="微软雅黑" panose="020B0503020204020204" pitchFamily="34" charset="-122"/>
                <a:ea typeface="微软雅黑" panose="020B0503020204020204" pitchFamily="34" charset="-122"/>
                <a:cs typeface="+mn-ea"/>
                <a:sym typeface="+mn-lt"/>
              </a:rPr>
              <a:t>介绍</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
        <p:nvSpPr>
          <p:cNvPr id="113" name="Rectangle 29">
            <a:extLst>
              <a:ext uri="{FF2B5EF4-FFF2-40B4-BE49-F238E27FC236}">
                <a16:creationId xmlns:a16="http://schemas.microsoft.com/office/drawing/2014/main" id="{E0FCF774-14CB-438B-90E3-3DD5B02DA089}"/>
              </a:ext>
            </a:extLst>
          </p:cNvPr>
          <p:cNvSpPr/>
          <p:nvPr/>
        </p:nvSpPr>
        <p:spPr>
          <a:xfrm>
            <a:off x="1020987" y="2153774"/>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平台：</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Linux, </a:t>
            </a:r>
            <a:r>
              <a:rPr lang="en-US" altLang="zh-CN" sz="2133" b="1" dirty="0" err="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MacOSX</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and Windows</a:t>
            </a:r>
            <a:endPar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4" name="Rectangle 29">
            <a:extLst>
              <a:ext uri="{FF2B5EF4-FFF2-40B4-BE49-F238E27FC236}">
                <a16:creationId xmlns:a16="http://schemas.microsoft.com/office/drawing/2014/main" id="{168CCD73-4286-4D84-8050-328E16C1A06E}"/>
              </a:ext>
            </a:extLst>
          </p:cNvPr>
          <p:cNvSpPr/>
          <p:nvPr/>
        </p:nvSpPr>
        <p:spPr>
          <a:xfrm>
            <a:off x="7577954" y="1661483"/>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网址：</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www.torcs.org</a:t>
            </a:r>
            <a:endPar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CF686610-A8BA-4792-AE8F-E96854C466B7}"/>
              </a:ext>
            </a:extLst>
          </p:cNvPr>
          <p:cNvPicPr>
            <a:picLocks noChangeAspect="1"/>
          </p:cNvPicPr>
          <p:nvPr/>
        </p:nvPicPr>
        <p:blipFill>
          <a:blip r:embed="rId3"/>
          <a:stretch>
            <a:fillRect/>
          </a:stretch>
        </p:blipFill>
        <p:spPr>
          <a:xfrm>
            <a:off x="677778" y="2399919"/>
            <a:ext cx="6900176" cy="4237467"/>
          </a:xfrm>
          <a:prstGeom prst="rect">
            <a:avLst/>
          </a:prstGeom>
        </p:spPr>
      </p:pic>
      <p:sp>
        <p:nvSpPr>
          <p:cNvPr id="123" name="Rectangle 29">
            <a:extLst>
              <a:ext uri="{FF2B5EF4-FFF2-40B4-BE49-F238E27FC236}">
                <a16:creationId xmlns:a16="http://schemas.microsoft.com/office/drawing/2014/main" id="{2704339F-9D0D-46F3-8D8B-FD7D55CDC52E}"/>
              </a:ext>
            </a:extLst>
          </p:cNvPr>
          <p:cNvSpPr/>
          <p:nvPr/>
        </p:nvSpPr>
        <p:spPr>
          <a:xfrm>
            <a:off x="7577954" y="2153773"/>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性质：开源软件</a:t>
            </a:r>
          </a:p>
        </p:txBody>
      </p:sp>
      <p:sp>
        <p:nvSpPr>
          <p:cNvPr id="124" name="Rectangle 29">
            <a:extLst>
              <a:ext uri="{FF2B5EF4-FFF2-40B4-BE49-F238E27FC236}">
                <a16:creationId xmlns:a16="http://schemas.microsoft.com/office/drawing/2014/main" id="{F393C7E3-BDC7-4C97-A305-3CC973D7775A}"/>
              </a:ext>
            </a:extLst>
          </p:cNvPr>
          <p:cNvSpPr/>
          <p:nvPr/>
        </p:nvSpPr>
        <p:spPr>
          <a:xfrm>
            <a:off x="7577954" y="2683111"/>
            <a:ext cx="3242446" cy="466489"/>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作者：</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Eric </a:t>
            </a:r>
            <a:r>
              <a:rPr lang="en-US" altLang="zh-CN" sz="2133" b="1" dirty="0" err="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Espié</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Christophe </a:t>
            </a:r>
            <a:r>
              <a:rPr lang="en-US" altLang="zh-CN" sz="2133" b="1" dirty="0" err="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Guionneau</a:t>
            </a:r>
            <a:endPar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6" name="Rectangle 29">
            <a:extLst>
              <a:ext uri="{FF2B5EF4-FFF2-40B4-BE49-F238E27FC236}">
                <a16:creationId xmlns:a16="http://schemas.microsoft.com/office/drawing/2014/main" id="{11929B42-7C5C-408C-B87B-3CDD617F7348}"/>
              </a:ext>
            </a:extLst>
          </p:cNvPr>
          <p:cNvSpPr/>
          <p:nvPr/>
        </p:nvSpPr>
        <p:spPr>
          <a:xfrm>
            <a:off x="7577954" y="3320021"/>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车辆：</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50</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多种</a:t>
            </a:r>
          </a:p>
        </p:txBody>
      </p:sp>
      <p:sp>
        <p:nvSpPr>
          <p:cNvPr id="127" name="Rectangle 29">
            <a:extLst>
              <a:ext uri="{FF2B5EF4-FFF2-40B4-BE49-F238E27FC236}">
                <a16:creationId xmlns:a16="http://schemas.microsoft.com/office/drawing/2014/main" id="{A9117059-8316-4113-80DD-C578CA3E4767}"/>
              </a:ext>
            </a:extLst>
          </p:cNvPr>
          <p:cNvSpPr/>
          <p:nvPr/>
        </p:nvSpPr>
        <p:spPr>
          <a:xfrm>
            <a:off x="7577954" y="3802010"/>
            <a:ext cx="2586422" cy="246145"/>
          </a:xfrm>
          <a:prstGeom prst="rect">
            <a:avLst/>
          </a:prstGeom>
        </p:spPr>
        <p:txBody>
          <a:bodyPr wrap="none" lIns="191941" tIns="0" rIns="191941" bIns="0">
            <a:normAutofit fontScale="85000" lnSpcReduction="20000"/>
          </a:bodyPr>
          <a:lstStyle/>
          <a:p>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赛道：</a:t>
            </a:r>
            <a:r>
              <a:rPr lang="en-US" altLang="zh-CN"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20</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多种</a:t>
            </a:r>
          </a:p>
        </p:txBody>
      </p:sp>
    </p:spTree>
    <p:extLst>
      <p:ext uri="{BB962C8B-B14F-4D97-AF65-F5344CB8AC3E}">
        <p14:creationId xmlns:p14="http://schemas.microsoft.com/office/powerpoint/2010/main" val="2717875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anim calcmode="lin" valueType="num">
                                      <p:cBhvr>
                                        <p:cTn id="13" dur="1000" fill="hold"/>
                                        <p:tgtEl>
                                          <p:spTgt spid="113"/>
                                        </p:tgtEl>
                                        <p:attrNameLst>
                                          <p:attrName>ppt_x</p:attrName>
                                        </p:attrNameLst>
                                      </p:cBhvr>
                                      <p:tavLst>
                                        <p:tav tm="0">
                                          <p:val>
                                            <p:strVal val="#ppt_x"/>
                                          </p:val>
                                        </p:tav>
                                        <p:tav tm="100000">
                                          <p:val>
                                            <p:strVal val="#ppt_x"/>
                                          </p:val>
                                        </p:tav>
                                      </p:tavLst>
                                    </p:anim>
                                    <p:anim calcmode="lin" valueType="num">
                                      <p:cBhvr>
                                        <p:cTn id="14" dur="1000" fill="hold"/>
                                        <p:tgtEl>
                                          <p:spTgt spid="1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1000"/>
                                        <p:tgtEl>
                                          <p:spTgt spid="114"/>
                                        </p:tgtEl>
                                      </p:cBhvr>
                                    </p:animEffect>
                                    <p:anim calcmode="lin" valueType="num">
                                      <p:cBhvr>
                                        <p:cTn id="18" dur="1000" fill="hold"/>
                                        <p:tgtEl>
                                          <p:spTgt spid="114"/>
                                        </p:tgtEl>
                                        <p:attrNameLst>
                                          <p:attrName>ppt_x</p:attrName>
                                        </p:attrNameLst>
                                      </p:cBhvr>
                                      <p:tavLst>
                                        <p:tav tm="0">
                                          <p:val>
                                            <p:strVal val="#ppt_x"/>
                                          </p:val>
                                        </p:tav>
                                        <p:tav tm="100000">
                                          <p:val>
                                            <p:strVal val="#ppt_x"/>
                                          </p:val>
                                        </p:tav>
                                      </p:tavLst>
                                    </p:anim>
                                    <p:anim calcmode="lin" valueType="num">
                                      <p:cBhvr>
                                        <p:cTn id="19" dur="1000" fill="hold"/>
                                        <p:tgtEl>
                                          <p:spTgt spid="1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1000"/>
                                        <p:tgtEl>
                                          <p:spTgt spid="123"/>
                                        </p:tgtEl>
                                      </p:cBhvr>
                                    </p:animEffect>
                                    <p:anim calcmode="lin" valueType="num">
                                      <p:cBhvr>
                                        <p:cTn id="23" dur="1000" fill="hold"/>
                                        <p:tgtEl>
                                          <p:spTgt spid="123"/>
                                        </p:tgtEl>
                                        <p:attrNameLst>
                                          <p:attrName>ppt_x</p:attrName>
                                        </p:attrNameLst>
                                      </p:cBhvr>
                                      <p:tavLst>
                                        <p:tav tm="0">
                                          <p:val>
                                            <p:strVal val="#ppt_x"/>
                                          </p:val>
                                        </p:tav>
                                        <p:tav tm="100000">
                                          <p:val>
                                            <p:strVal val="#ppt_x"/>
                                          </p:val>
                                        </p:tav>
                                      </p:tavLst>
                                    </p:anim>
                                    <p:anim calcmode="lin" valueType="num">
                                      <p:cBhvr>
                                        <p:cTn id="24" dur="1000" fill="hold"/>
                                        <p:tgtEl>
                                          <p:spTgt spid="1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1000"/>
                                        <p:tgtEl>
                                          <p:spTgt spid="124"/>
                                        </p:tgtEl>
                                      </p:cBhvr>
                                    </p:animEffect>
                                    <p:anim calcmode="lin" valueType="num">
                                      <p:cBhvr>
                                        <p:cTn id="28" dur="1000" fill="hold"/>
                                        <p:tgtEl>
                                          <p:spTgt spid="124"/>
                                        </p:tgtEl>
                                        <p:attrNameLst>
                                          <p:attrName>ppt_x</p:attrName>
                                        </p:attrNameLst>
                                      </p:cBhvr>
                                      <p:tavLst>
                                        <p:tav tm="0">
                                          <p:val>
                                            <p:strVal val="#ppt_x"/>
                                          </p:val>
                                        </p:tav>
                                        <p:tav tm="100000">
                                          <p:val>
                                            <p:strVal val="#ppt_x"/>
                                          </p:val>
                                        </p:tav>
                                      </p:tavLst>
                                    </p:anim>
                                    <p:anim calcmode="lin" valueType="num">
                                      <p:cBhvr>
                                        <p:cTn id="29" dur="1000" fill="hold"/>
                                        <p:tgtEl>
                                          <p:spTgt spid="1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fade">
                                      <p:cBhvr>
                                        <p:cTn id="32" dur="1000"/>
                                        <p:tgtEl>
                                          <p:spTgt spid="126"/>
                                        </p:tgtEl>
                                      </p:cBhvr>
                                    </p:animEffect>
                                    <p:anim calcmode="lin" valueType="num">
                                      <p:cBhvr>
                                        <p:cTn id="33" dur="1000" fill="hold"/>
                                        <p:tgtEl>
                                          <p:spTgt spid="126"/>
                                        </p:tgtEl>
                                        <p:attrNameLst>
                                          <p:attrName>ppt_x</p:attrName>
                                        </p:attrNameLst>
                                      </p:cBhvr>
                                      <p:tavLst>
                                        <p:tav tm="0">
                                          <p:val>
                                            <p:strVal val="#ppt_x"/>
                                          </p:val>
                                        </p:tav>
                                        <p:tav tm="100000">
                                          <p:val>
                                            <p:strVal val="#ppt_x"/>
                                          </p:val>
                                        </p:tav>
                                      </p:tavLst>
                                    </p:anim>
                                    <p:anim calcmode="lin" valueType="num">
                                      <p:cBhvr>
                                        <p:cTn id="34" dur="1000" fill="hold"/>
                                        <p:tgtEl>
                                          <p:spTgt spid="12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1000"/>
                                        <p:tgtEl>
                                          <p:spTgt spid="127"/>
                                        </p:tgtEl>
                                      </p:cBhvr>
                                    </p:animEffect>
                                    <p:anim calcmode="lin" valueType="num">
                                      <p:cBhvr>
                                        <p:cTn id="38" dur="1000" fill="hold"/>
                                        <p:tgtEl>
                                          <p:spTgt spid="127"/>
                                        </p:tgtEl>
                                        <p:attrNameLst>
                                          <p:attrName>ppt_x</p:attrName>
                                        </p:attrNameLst>
                                      </p:cBhvr>
                                      <p:tavLst>
                                        <p:tav tm="0">
                                          <p:val>
                                            <p:strVal val="#ppt_x"/>
                                          </p:val>
                                        </p:tav>
                                        <p:tav tm="100000">
                                          <p:val>
                                            <p:strVal val="#ppt_x"/>
                                          </p:val>
                                        </p:tav>
                                      </p:tavLst>
                                    </p:anim>
                                    <p:anim calcmode="lin" valueType="num">
                                      <p:cBhvr>
                                        <p:cTn id="3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3" grpId="0"/>
      <p:bldP spid="114" grpId="0"/>
      <p:bldP spid="123" grpId="0"/>
      <p:bldP spid="124" grpId="0"/>
      <p:bldP spid="126" grpId="0"/>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fa1beeb-2c3c-429c-8c7c-19408bb784df"/>
          <p:cNvGrpSpPr>
            <a:grpSpLocks noChangeAspect="1"/>
          </p:cNvGrpSpPr>
          <p:nvPr/>
        </p:nvGrpSpPr>
        <p:grpSpPr>
          <a:xfrm>
            <a:off x="2257072" y="1412777"/>
            <a:ext cx="7677857" cy="4547393"/>
            <a:chOff x="2257071" y="1412775"/>
            <a:chExt cx="7677857" cy="4547393"/>
          </a:xfrm>
        </p:grpSpPr>
        <p:grpSp>
          <p:nvGrpSpPr>
            <p:cNvPr id="3" name="Group 20"/>
            <p:cNvGrpSpPr/>
            <p:nvPr/>
          </p:nvGrpSpPr>
          <p:grpSpPr>
            <a:xfrm>
              <a:off x="2476500" y="1412775"/>
              <a:ext cx="7239001" cy="3032363"/>
              <a:chOff x="1260866" y="1641971"/>
              <a:chExt cx="9670268" cy="4050804"/>
            </a:xfrm>
          </p:grpSpPr>
          <p:sp>
            <p:nvSpPr>
              <p:cNvPr id="14" name="i$liḋe-Oval 6"/>
              <p:cNvSpPr/>
              <p:nvPr/>
            </p:nvSpPr>
            <p:spPr>
              <a:xfrm>
                <a:off x="1651000" y="4994274"/>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5" name="i$liḋe-Teardrop 3"/>
              <p:cNvSpPr/>
              <p:nvPr/>
            </p:nvSpPr>
            <p:spPr>
              <a:xfrm rot="8100000">
                <a:off x="1260866" y="2431847"/>
                <a:ext cx="2405870" cy="2405870"/>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6" name="i$liḋe-Oval 7"/>
              <p:cNvSpPr/>
              <p:nvPr/>
            </p:nvSpPr>
            <p:spPr>
              <a:xfrm>
                <a:off x="5283200" y="4994274"/>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7" name="i$liḋe-Oval 8"/>
              <p:cNvSpPr/>
              <p:nvPr/>
            </p:nvSpPr>
            <p:spPr>
              <a:xfrm>
                <a:off x="8915399" y="4994274"/>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8" name="i$liḋe-Teardrop 4"/>
              <p:cNvSpPr/>
              <p:nvPr/>
            </p:nvSpPr>
            <p:spPr>
              <a:xfrm rot="8100000">
                <a:off x="4893065" y="2431847"/>
                <a:ext cx="2405870" cy="2405870"/>
              </a:xfrm>
              <a:prstGeom prst="teardrop">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9" name="i$liḋe-Teardrop 5"/>
              <p:cNvSpPr/>
              <p:nvPr/>
            </p:nvSpPr>
            <p:spPr>
              <a:xfrm rot="8100000">
                <a:off x="8525264" y="2431847"/>
                <a:ext cx="2405870" cy="2405870"/>
              </a:xfrm>
              <a:prstGeom prst="teardrop">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0" name="i$liḋe-Rectangle 10"/>
              <p:cNvSpPr/>
              <p:nvPr/>
            </p:nvSpPr>
            <p:spPr>
              <a:xfrm>
                <a:off x="1267690" y="2932126"/>
                <a:ext cx="2445073" cy="1004830"/>
              </a:xfrm>
              <a:prstGeom prst="rect">
                <a:avLst/>
              </a:prstGeom>
            </p:spPr>
            <p:txBody>
              <a:bodyPr wrap="none" lIns="0" tIns="0" rIns="0" bIns="0" anchor="ctr" anchorCtr="1">
                <a:normAutofit fontScale="97500"/>
              </a:bodyPr>
              <a:lstStyle/>
              <a:p>
                <a:pPr algn="ctr" defTabSz="1218323">
                  <a:spcBef>
                    <a:spcPct val="0"/>
                  </a:spcBef>
                  <a:defRPr/>
                </a:pP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CARLA</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i$liḋe-Rectangle 13"/>
              <p:cNvSpPr/>
              <p:nvPr/>
            </p:nvSpPr>
            <p:spPr>
              <a:xfrm>
                <a:off x="5085509" y="3342553"/>
                <a:ext cx="2020976" cy="325409"/>
              </a:xfrm>
              <a:prstGeom prst="rect">
                <a:avLst/>
              </a:prstGeom>
            </p:spPr>
            <p:txBody>
              <a:bodyPr wrap="none" lIns="0" tIns="0" rIns="0" bIns="0" anchor="ctr" anchorCtr="1">
                <a:noAutofit/>
              </a:bodyPr>
              <a:lstStyle/>
              <a:p>
                <a:pPr algn="ctr" defTabSz="1218323">
                  <a:spcBef>
                    <a:spcPct val="0"/>
                  </a:spcBef>
                  <a:defRPr/>
                </a:pPr>
                <a:r>
                  <a:rPr lang="en-US" altLang="zh-CN" sz="2300" b="1" dirty="0">
                    <a:solidFill>
                      <a:schemeClr val="bg1"/>
                    </a:solidFill>
                    <a:latin typeface="微软雅黑" panose="020B0503020204020204" pitchFamily="34" charset="-122"/>
                    <a:ea typeface="微软雅黑" panose="020B0503020204020204" pitchFamily="34" charset="-122"/>
                    <a:cs typeface="+mn-ea"/>
                    <a:sym typeface="+mn-lt"/>
                  </a:rPr>
                  <a:t>Robot</a:t>
                </a:r>
              </a:p>
              <a:p>
                <a:pPr algn="ctr" defTabSz="1218323">
                  <a:spcBef>
                    <a:spcPct val="0"/>
                  </a:spcBef>
                  <a:defRPr/>
                </a:pPr>
                <a:r>
                  <a:rPr lang="en-US" altLang="zh-CN" sz="2300" b="1" dirty="0">
                    <a:solidFill>
                      <a:schemeClr val="bg1"/>
                    </a:solidFill>
                    <a:latin typeface="微软雅黑" panose="020B0503020204020204" pitchFamily="34" charset="-122"/>
                    <a:ea typeface="微软雅黑" panose="020B0503020204020204" pitchFamily="34" charset="-122"/>
                    <a:cs typeface="+mn-ea"/>
                    <a:sym typeface="+mn-lt"/>
                  </a:rPr>
                  <a:t>Operation</a:t>
                </a:r>
              </a:p>
              <a:p>
                <a:pPr algn="ctr" defTabSz="1218323">
                  <a:spcBef>
                    <a:spcPct val="0"/>
                  </a:spcBef>
                  <a:defRPr/>
                </a:pPr>
                <a:r>
                  <a:rPr lang="en-US" altLang="zh-CN" sz="2300" b="1" dirty="0">
                    <a:solidFill>
                      <a:schemeClr val="bg1"/>
                    </a:solidFill>
                    <a:latin typeface="微软雅黑" panose="020B0503020204020204" pitchFamily="34" charset="-122"/>
                    <a:ea typeface="微软雅黑" panose="020B0503020204020204" pitchFamily="34" charset="-122"/>
                    <a:cs typeface="+mn-ea"/>
                    <a:sym typeface="+mn-lt"/>
                  </a:rPr>
                  <a:t>System</a:t>
                </a:r>
                <a:endParaRPr lang="zh-CN" altLang="en-US" sz="23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i$liḋe-Rectangle 15"/>
              <p:cNvSpPr/>
              <p:nvPr/>
            </p:nvSpPr>
            <p:spPr>
              <a:xfrm>
                <a:off x="8717709" y="3224130"/>
                <a:ext cx="2020976" cy="698501"/>
              </a:xfrm>
              <a:prstGeom prst="rect">
                <a:avLst/>
              </a:prstGeom>
            </p:spPr>
            <p:txBody>
              <a:bodyPr wrap="none" lIns="0" tIns="0" rIns="0" bIns="0" anchor="ctr" anchorCtr="1">
                <a:noAutofit/>
              </a:bodyPr>
              <a:lstStyle/>
              <a:p>
                <a:pPr algn="ctr" defTabSz="1218323">
                  <a:spcBef>
                    <a:spcPct val="0"/>
                  </a:spcBef>
                  <a:defRPr/>
                </a:pPr>
                <a:r>
                  <a:rPr lang="en-US" altLang="zh-CN" sz="2300" b="1" dirty="0">
                    <a:solidFill>
                      <a:schemeClr val="bg1"/>
                    </a:solidFill>
                    <a:latin typeface="微软雅黑" panose="020B0503020204020204" pitchFamily="34" charset="-122"/>
                    <a:ea typeface="微软雅黑" panose="020B0503020204020204" pitchFamily="34" charset="-122"/>
                    <a:cs typeface="+mn-ea"/>
                    <a:sym typeface="+mn-lt"/>
                  </a:rPr>
                  <a:t>CYBER</a:t>
                </a:r>
              </a:p>
              <a:p>
                <a:pPr algn="ctr" defTabSz="1218323">
                  <a:spcBef>
                    <a:spcPct val="0"/>
                  </a:spcBef>
                  <a:defRPr/>
                </a:pPr>
                <a:r>
                  <a:rPr lang="en-US" altLang="zh-CN" sz="2300" b="1" dirty="0">
                    <a:solidFill>
                      <a:schemeClr val="bg1"/>
                    </a:solidFill>
                    <a:latin typeface="微软雅黑" panose="020B0503020204020204" pitchFamily="34" charset="-122"/>
                    <a:ea typeface="微软雅黑" panose="020B0503020204020204" pitchFamily="34" charset="-122"/>
                    <a:cs typeface="+mn-ea"/>
                    <a:sym typeface="+mn-lt"/>
                  </a:rPr>
                  <a:t>TORCS</a:t>
                </a:r>
                <a:endParaRPr lang="zh-CN" altLang="en-US" sz="23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i$liḋe-Rectangle 2"/>
              <p:cNvSpPr/>
              <p:nvPr/>
            </p:nvSpPr>
            <p:spPr>
              <a:xfrm>
                <a:off x="2151308" y="1641971"/>
                <a:ext cx="589308" cy="863406"/>
              </a:xfrm>
              <a:prstGeom prst="rect">
                <a:avLst/>
              </a:prstGeom>
            </p:spPr>
            <p:txBody>
              <a:bodyPr wrap="none">
                <a:norm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cs typeface="+mn-ea"/>
                    <a:sym typeface="+mn-lt"/>
                  </a:rPr>
                  <a:t>1</a:t>
                </a:r>
              </a:p>
            </p:txBody>
          </p:sp>
          <p:sp>
            <p:nvSpPr>
              <p:cNvPr id="27" name="îṥļîḑé-Rectangle 18"/>
              <p:cNvSpPr/>
              <p:nvPr/>
            </p:nvSpPr>
            <p:spPr>
              <a:xfrm>
                <a:off x="5801346" y="1641971"/>
                <a:ext cx="589308" cy="863406"/>
              </a:xfrm>
              <a:prstGeom prst="rect">
                <a:avLst/>
              </a:prstGeom>
            </p:spPr>
            <p:txBody>
              <a:bodyPr wrap="none">
                <a:norm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cs typeface="+mn-ea"/>
                    <a:sym typeface="+mn-lt"/>
                  </a:rPr>
                  <a:t>2</a:t>
                </a:r>
              </a:p>
            </p:txBody>
          </p:sp>
          <p:sp>
            <p:nvSpPr>
              <p:cNvPr id="28" name="îṥļîḑé-Rectangle 19"/>
              <p:cNvSpPr/>
              <p:nvPr/>
            </p:nvSpPr>
            <p:spPr>
              <a:xfrm>
                <a:off x="9433544" y="1641971"/>
                <a:ext cx="589308" cy="863406"/>
              </a:xfrm>
              <a:prstGeom prst="rect">
                <a:avLst/>
              </a:prstGeom>
            </p:spPr>
            <p:txBody>
              <a:bodyPr wrap="none">
                <a:normAutofit/>
              </a:bodyPr>
              <a:lstStyle/>
              <a:p>
                <a:pPr algn="ctr"/>
                <a:r>
                  <a:rPr lang="en-US" altLang="zh-CN" sz="3600" b="1" dirty="0">
                    <a:solidFill>
                      <a:schemeClr val="accent3"/>
                    </a:solidFill>
                    <a:latin typeface="微软雅黑" panose="020B0503020204020204" pitchFamily="34" charset="-122"/>
                    <a:ea typeface="微软雅黑" panose="020B0503020204020204" pitchFamily="34" charset="-122"/>
                    <a:cs typeface="+mn-ea"/>
                    <a:sym typeface="+mn-lt"/>
                  </a:rPr>
                  <a:t>3</a:t>
                </a:r>
              </a:p>
            </p:txBody>
          </p:sp>
        </p:grpSp>
        <p:grpSp>
          <p:nvGrpSpPr>
            <p:cNvPr id="4" name="Group 21"/>
            <p:cNvGrpSpPr/>
            <p:nvPr/>
          </p:nvGrpSpPr>
          <p:grpSpPr>
            <a:xfrm>
              <a:off x="2257071" y="4745995"/>
              <a:ext cx="7677857" cy="1214173"/>
              <a:chOff x="2255678" y="4577403"/>
              <a:chExt cx="7677857" cy="1214173"/>
            </a:xfrm>
          </p:grpSpPr>
          <p:grpSp>
            <p:nvGrpSpPr>
              <p:cNvPr id="5" name="Group 22"/>
              <p:cNvGrpSpPr/>
              <p:nvPr/>
            </p:nvGrpSpPr>
            <p:grpSpPr>
              <a:xfrm>
                <a:off x="2255678" y="4615447"/>
                <a:ext cx="2267710" cy="1176129"/>
                <a:chOff x="2219605" y="4911677"/>
                <a:chExt cx="2267710" cy="1176129"/>
              </a:xfrm>
            </p:grpSpPr>
            <p:sp>
              <p:nvSpPr>
                <p:cNvPr id="12" name="îṥļîḑé-TextBox 29"/>
                <p:cNvSpPr txBox="1"/>
                <p:nvPr/>
              </p:nvSpPr>
              <p:spPr bwMode="auto">
                <a:xfrm>
                  <a:off x="2219605" y="4911677"/>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dirty="0">
                      <a:solidFill>
                        <a:schemeClr val="accent1"/>
                      </a:solidFill>
                      <a:latin typeface="微软雅黑" panose="020B0503020204020204" pitchFamily="34" charset="-122"/>
                      <a:ea typeface="微软雅黑" panose="020B0503020204020204" pitchFamily="34" charset="-122"/>
                      <a:cs typeface="+mn-ea"/>
                      <a:sym typeface="+mn-lt"/>
                    </a:rPr>
                    <a:t>专用的无人车仿真环境</a:t>
                  </a:r>
                </a:p>
              </p:txBody>
            </p:sp>
            <p:sp>
              <p:nvSpPr>
                <p:cNvPr id="13" name="îṥļîḑé-TextBox 30"/>
                <p:cNvSpPr txBox="1"/>
                <p:nvPr/>
              </p:nvSpPr>
              <p:spPr bwMode="auto">
                <a:xfrm>
                  <a:off x="2274172" y="5513576"/>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功能强大但硬件需求高</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lnSpc>
                      <a:spcPct val="120000"/>
                    </a:lnSpc>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运行环境有限</a:t>
                  </a:r>
                  <a:endParaRPr lang="zh-CN" altLang="en-US" sz="1600" dirty="0">
                    <a:latin typeface="微软雅黑" panose="020B0503020204020204" pitchFamily="34" charset="-122"/>
                    <a:ea typeface="微软雅黑" panose="020B0503020204020204" pitchFamily="34" charset="-122"/>
                    <a:cs typeface="+mn-ea"/>
                    <a:sym typeface="+mn-lt"/>
                  </a:endParaRPr>
                </a:p>
              </p:txBody>
            </p:sp>
          </p:grpSp>
          <p:grpSp>
            <p:nvGrpSpPr>
              <p:cNvPr id="6" name="Group 23"/>
              <p:cNvGrpSpPr/>
              <p:nvPr/>
            </p:nvGrpSpPr>
            <p:grpSpPr>
              <a:xfrm>
                <a:off x="4988035" y="4615447"/>
                <a:ext cx="2213143" cy="1017123"/>
                <a:chOff x="1732858" y="4911677"/>
                <a:chExt cx="2213143" cy="1017123"/>
              </a:xfrm>
            </p:grpSpPr>
            <p:sp>
              <p:nvSpPr>
                <p:cNvPr id="10" name="îṥļîḑé-TextBox 27"/>
                <p:cNvSpPr txBox="1"/>
                <p:nvPr/>
              </p:nvSpPr>
              <p:spPr bwMode="auto">
                <a:xfrm>
                  <a:off x="1732858" y="4911677"/>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dirty="0">
                      <a:solidFill>
                        <a:schemeClr val="accent2"/>
                      </a:solidFill>
                      <a:latin typeface="微软雅黑" panose="020B0503020204020204" pitchFamily="34" charset="-122"/>
                      <a:ea typeface="微软雅黑" panose="020B0503020204020204" pitchFamily="34" charset="-122"/>
                      <a:cs typeface="+mn-ea"/>
                      <a:sym typeface="+mn-lt"/>
                    </a:rPr>
                    <a:t>机器人操作系统</a:t>
                  </a:r>
                </a:p>
              </p:txBody>
            </p:sp>
            <p:sp>
              <p:nvSpPr>
                <p:cNvPr id="11" name="îṥļîḑé-TextBox 28"/>
                <p:cNvSpPr txBox="1"/>
                <p:nvPr/>
              </p:nvSpPr>
              <p:spPr bwMode="auto">
                <a:xfrm>
                  <a:off x="1732858" y="535457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缺少仿真环境</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Group 24"/>
              <p:cNvGrpSpPr/>
              <p:nvPr/>
            </p:nvGrpSpPr>
            <p:grpSpPr>
              <a:xfrm>
                <a:off x="7720392" y="4577403"/>
                <a:ext cx="2213143" cy="1158117"/>
                <a:chOff x="1246111" y="4873633"/>
                <a:chExt cx="2213143" cy="1158117"/>
              </a:xfrm>
            </p:grpSpPr>
            <p:sp>
              <p:nvSpPr>
                <p:cNvPr id="8" name="îṥļîḑé-TextBox 25"/>
                <p:cNvSpPr txBox="1"/>
                <p:nvPr/>
              </p:nvSpPr>
              <p:spPr bwMode="auto">
                <a:xfrm>
                  <a:off x="1246111" y="4873633"/>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dirty="0">
                      <a:solidFill>
                        <a:schemeClr val="accent3"/>
                      </a:solidFill>
                      <a:latin typeface="微软雅黑" panose="020B0503020204020204" pitchFamily="34" charset="-122"/>
                      <a:ea typeface="微软雅黑" panose="020B0503020204020204" pitchFamily="34" charset="-122"/>
                      <a:cs typeface="+mn-ea"/>
                      <a:sym typeface="+mn-lt"/>
                    </a:rPr>
                    <a:t>开源赛车模拟器</a:t>
                  </a:r>
                </a:p>
              </p:txBody>
            </p:sp>
            <p:sp>
              <p:nvSpPr>
                <p:cNvPr id="9" name="îṥļîḑé-TextBox 26"/>
                <p:cNvSpPr txBox="1"/>
                <p:nvPr/>
              </p:nvSpPr>
              <p:spPr bwMode="auto">
                <a:xfrm>
                  <a:off x="1246111" y="545752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使用方便</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功能齐全</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grpSp>
      </p:grpSp>
      <p:sp>
        <p:nvSpPr>
          <p:cNvPr id="33" name="TextBox 8">
            <a:extLst>
              <a:ext uri="{FF2B5EF4-FFF2-40B4-BE49-F238E27FC236}">
                <a16:creationId xmlns:a16="http://schemas.microsoft.com/office/drawing/2014/main" id="{5395E568-3435-43CD-9341-3C8CB69E8729}"/>
              </a:ext>
            </a:extLst>
          </p:cNvPr>
          <p:cNvSpPr txBox="1"/>
          <p:nvPr/>
        </p:nvSpPr>
        <p:spPr>
          <a:xfrm>
            <a:off x="4182067" y="399966"/>
            <a:ext cx="3744178" cy="738664"/>
          </a:xfrm>
          <a:prstGeom prst="rect">
            <a:avLst/>
          </a:prstGeom>
          <a:noFill/>
        </p:spPr>
        <p:txBody>
          <a:bodyPr wrap="square" lIns="0" tIns="0" rIns="0" bIns="0" rtlCol="0" anchor="ctr">
            <a:spAutoFit/>
          </a:bodyPr>
          <a:lstStyle/>
          <a:p>
            <a:pPr algn="ctr"/>
            <a:r>
              <a:rPr lang="en-US" altLang="zh-CN"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WHY CYBERTORCS</a:t>
            </a: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custDataLst>
      <p:tags r:id="rId1"/>
    </p:custDataLst>
    <p:extLst>
      <p:ext uri="{BB962C8B-B14F-4D97-AF65-F5344CB8AC3E}">
        <p14:creationId xmlns:p14="http://schemas.microsoft.com/office/powerpoint/2010/main" val="21296686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设计师MC：ID 29795607库_文本框 3">
            <a:extLst>
              <a:ext uri="{FF2B5EF4-FFF2-40B4-BE49-F238E27FC236}">
                <a16:creationId xmlns:a16="http://schemas.microsoft.com/office/drawing/2014/main" id="{F28DAC6E-EBD8-4698-B796-9981CA5805E2}"/>
              </a:ext>
            </a:extLst>
          </p:cNvPr>
          <p:cNvSpPr txBox="1"/>
          <p:nvPr>
            <p:custDataLst>
              <p:tags r:id="rId1"/>
            </p:custDataLst>
          </p:nvPr>
        </p:nvSpPr>
        <p:spPr>
          <a:xfrm>
            <a:off x="3268980" y="1157790"/>
            <a:ext cx="5654040" cy="530997"/>
          </a:xfrm>
          <a:prstGeom prst="rect">
            <a:avLst/>
          </a:prstGeom>
          <a:noFill/>
        </p:spPr>
        <p:txBody>
          <a:bodyPr wrap="none" anchor="t" anchorCtr="1">
            <a:normAutofit/>
          </a:bodyPr>
          <a:lstStyle/>
          <a:p>
            <a:pPr algn="ctr"/>
            <a:r>
              <a:rPr lang="en-US" altLang="zh-CN" sz="2400" b="1" dirty="0">
                <a:solidFill>
                  <a:schemeClr val="dk1">
                    <a:lumMod val="100000"/>
                  </a:schemeClr>
                </a:solidFill>
                <a:latin typeface="微软雅黑" panose="020B0503020204020204" pitchFamily="34" charset="-122"/>
                <a:ea typeface="微软雅黑" panose="020B0503020204020204" pitchFamily="34" charset="-122"/>
                <a:cs typeface="+mn-ea"/>
                <a:sym typeface="+mn-lt"/>
              </a:rPr>
              <a:t>PID——</a:t>
            </a:r>
            <a:r>
              <a:rPr lang="zh-CN" altLang="en-US" sz="2400" b="1" dirty="0">
                <a:solidFill>
                  <a:schemeClr val="dk1">
                    <a:lumMod val="100000"/>
                  </a:schemeClr>
                </a:solidFill>
                <a:latin typeface="微软雅黑" panose="020B0503020204020204" pitchFamily="34" charset="-122"/>
                <a:ea typeface="微软雅黑" panose="020B0503020204020204" pitchFamily="34" charset="-122"/>
                <a:cs typeface="+mn-ea"/>
                <a:sym typeface="+mn-lt"/>
              </a:rPr>
              <a:t>比例积分微分控制</a:t>
            </a:r>
          </a:p>
        </p:txBody>
      </p:sp>
      <p:sp>
        <p:nvSpPr>
          <p:cNvPr id="23" name="TextBox 8">
            <a:extLst>
              <a:ext uri="{FF2B5EF4-FFF2-40B4-BE49-F238E27FC236}">
                <a16:creationId xmlns:a16="http://schemas.microsoft.com/office/drawing/2014/main" id="{CB30CB54-F074-4A57-8E6B-404814FCBDB8}"/>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算法设计</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19" name="图片 18">
            <a:extLst>
              <a:ext uri="{FF2B5EF4-FFF2-40B4-BE49-F238E27FC236}">
                <a16:creationId xmlns:a16="http://schemas.microsoft.com/office/drawing/2014/main" id="{9DE3283A-783A-4011-BC04-F952BDD85FFA}"/>
              </a:ext>
            </a:extLst>
          </p:cNvPr>
          <p:cNvPicPr>
            <a:picLocks noChangeAspect="1"/>
          </p:cNvPicPr>
          <p:nvPr/>
        </p:nvPicPr>
        <p:blipFill>
          <a:blip r:embed="rId4"/>
          <a:stretch>
            <a:fillRect/>
          </a:stretch>
        </p:blipFill>
        <p:spPr>
          <a:xfrm>
            <a:off x="227323" y="1891952"/>
            <a:ext cx="10149325" cy="4737448"/>
          </a:xfrm>
          <a:prstGeom prst="rect">
            <a:avLst/>
          </a:prstGeom>
        </p:spPr>
      </p:pic>
      <p:pic>
        <p:nvPicPr>
          <p:cNvPr id="20" name="图片 19">
            <a:extLst>
              <a:ext uri="{FF2B5EF4-FFF2-40B4-BE49-F238E27FC236}">
                <a16:creationId xmlns:a16="http://schemas.microsoft.com/office/drawing/2014/main" id="{C4FF2CC7-DE48-44E8-B993-BBBDA69A7306}"/>
              </a:ext>
            </a:extLst>
          </p:cNvPr>
          <p:cNvPicPr>
            <a:picLocks noChangeAspect="1"/>
          </p:cNvPicPr>
          <p:nvPr/>
        </p:nvPicPr>
        <p:blipFill>
          <a:blip r:embed="rId5"/>
          <a:stretch>
            <a:fillRect/>
          </a:stretch>
        </p:blipFill>
        <p:spPr>
          <a:xfrm>
            <a:off x="6908046" y="1688787"/>
            <a:ext cx="5127362" cy="876613"/>
          </a:xfrm>
          <a:prstGeom prst="rect">
            <a:avLst/>
          </a:prstGeom>
        </p:spPr>
      </p:pic>
    </p:spTree>
    <p:extLst>
      <p:ext uri="{BB962C8B-B14F-4D97-AF65-F5344CB8AC3E}">
        <p14:creationId xmlns:p14="http://schemas.microsoft.com/office/powerpoint/2010/main" val="311846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8">
            <a:extLst>
              <a:ext uri="{FF2B5EF4-FFF2-40B4-BE49-F238E27FC236}">
                <a16:creationId xmlns:a16="http://schemas.microsoft.com/office/drawing/2014/main" id="{4720C053-7738-4CD1-ACD7-0A047BC888EC}"/>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效果展示</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38" name="组合 37">
            <a:extLst>
              <a:ext uri="{FF2B5EF4-FFF2-40B4-BE49-F238E27FC236}">
                <a16:creationId xmlns:a16="http://schemas.microsoft.com/office/drawing/2014/main" id="{6DB1CD76-C89C-4531-B94D-6BBED33BB7CC}"/>
              </a:ext>
            </a:extLst>
          </p:cNvPr>
          <p:cNvGrpSpPr/>
          <p:nvPr/>
        </p:nvGrpSpPr>
        <p:grpSpPr>
          <a:xfrm rot="20932037" flipH="1">
            <a:off x="10437887" y="5321909"/>
            <a:ext cx="1804027" cy="1603342"/>
            <a:chOff x="176073" y="436443"/>
            <a:chExt cx="3814267" cy="3954252"/>
          </a:xfrm>
        </p:grpSpPr>
        <p:sp>
          <p:nvSpPr>
            <p:cNvPr id="39" name="等腰三角形 38">
              <a:extLst>
                <a:ext uri="{FF2B5EF4-FFF2-40B4-BE49-F238E27FC236}">
                  <a16:creationId xmlns:a16="http://schemas.microsoft.com/office/drawing/2014/main" id="{43EE1BEA-4244-4F30-9191-F06E3885B5FC}"/>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0" name="等腰三角形 39">
              <a:extLst>
                <a:ext uri="{FF2B5EF4-FFF2-40B4-BE49-F238E27FC236}">
                  <a16:creationId xmlns:a16="http://schemas.microsoft.com/office/drawing/2014/main" id="{7B453AB4-566C-45A9-B232-CF73F046559B}"/>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1" name="等腰三角形 40">
              <a:extLst>
                <a:ext uri="{FF2B5EF4-FFF2-40B4-BE49-F238E27FC236}">
                  <a16:creationId xmlns:a16="http://schemas.microsoft.com/office/drawing/2014/main" id="{58E750E4-242C-4438-86F5-84DF39A967C6}"/>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42" name="组合 41">
            <a:extLst>
              <a:ext uri="{FF2B5EF4-FFF2-40B4-BE49-F238E27FC236}">
                <a16:creationId xmlns:a16="http://schemas.microsoft.com/office/drawing/2014/main" id="{05A075F5-8794-40AB-85AB-009CF259486A}"/>
              </a:ext>
            </a:extLst>
          </p:cNvPr>
          <p:cNvGrpSpPr/>
          <p:nvPr/>
        </p:nvGrpSpPr>
        <p:grpSpPr>
          <a:xfrm rot="667963">
            <a:off x="108807" y="165330"/>
            <a:ext cx="1804027" cy="1603342"/>
            <a:chOff x="176073" y="436443"/>
            <a:chExt cx="3814267" cy="3954252"/>
          </a:xfrm>
        </p:grpSpPr>
        <p:sp>
          <p:nvSpPr>
            <p:cNvPr id="43" name="等腰三角形 42">
              <a:extLst>
                <a:ext uri="{FF2B5EF4-FFF2-40B4-BE49-F238E27FC236}">
                  <a16:creationId xmlns:a16="http://schemas.microsoft.com/office/drawing/2014/main" id="{4B0B72D5-EE67-415F-9039-0EFEDD5F2A3C}"/>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4" name="等腰三角形 43">
              <a:extLst>
                <a:ext uri="{FF2B5EF4-FFF2-40B4-BE49-F238E27FC236}">
                  <a16:creationId xmlns:a16="http://schemas.microsoft.com/office/drawing/2014/main" id="{3578FEFA-CC8E-499B-95F2-81246384EFCF}"/>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5" name="等腰三角形 44">
              <a:extLst>
                <a:ext uri="{FF2B5EF4-FFF2-40B4-BE49-F238E27FC236}">
                  <a16:creationId xmlns:a16="http://schemas.microsoft.com/office/drawing/2014/main" id="{D7E3C486-C3B0-4BA2-90EE-2F1E1362EED9}"/>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pic>
        <p:nvPicPr>
          <p:cNvPr id="3" name="图片 2">
            <a:extLst>
              <a:ext uri="{FF2B5EF4-FFF2-40B4-BE49-F238E27FC236}">
                <a16:creationId xmlns:a16="http://schemas.microsoft.com/office/drawing/2014/main" id="{1BEB43C2-067B-415F-9734-77E122AD166D}"/>
              </a:ext>
            </a:extLst>
          </p:cNvPr>
          <p:cNvPicPr>
            <a:picLocks noChangeAspect="1"/>
          </p:cNvPicPr>
          <p:nvPr/>
        </p:nvPicPr>
        <p:blipFill>
          <a:blip r:embed="rId3"/>
          <a:stretch>
            <a:fillRect/>
          </a:stretch>
        </p:blipFill>
        <p:spPr>
          <a:xfrm>
            <a:off x="2079749" y="1202153"/>
            <a:ext cx="8032501" cy="5011600"/>
          </a:xfrm>
          <a:prstGeom prst="rect">
            <a:avLst/>
          </a:prstGeom>
        </p:spPr>
      </p:pic>
    </p:spTree>
    <p:extLst>
      <p:ext uri="{BB962C8B-B14F-4D97-AF65-F5344CB8AC3E}">
        <p14:creationId xmlns:p14="http://schemas.microsoft.com/office/powerpoint/2010/main" val="443521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7ea1a4-08e3-4b07-ab7d-646249f5c7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901776" y="2428687"/>
            <a:ext cx="6816753" cy="2185276"/>
            <a:chOff x="3381688" y="2526946"/>
            <a:chExt cx="5962705" cy="2185276"/>
          </a:xfrm>
        </p:grpSpPr>
        <p:cxnSp>
          <p:nvCxnSpPr>
            <p:cNvPr id="4" name="Straight Arrow Connector 2"/>
            <p:cNvCxnSpPr/>
            <p:nvPr/>
          </p:nvCxnSpPr>
          <p:spPr>
            <a:xfrm>
              <a:off x="5027872" y="4202411"/>
              <a:ext cx="0" cy="509811"/>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3"/>
            <p:cNvCxnSpPr/>
            <p:nvPr/>
          </p:nvCxnSpPr>
          <p:spPr>
            <a:xfrm>
              <a:off x="7653322" y="4187162"/>
              <a:ext cx="0" cy="52506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 name="iṡḷîḑe"/>
            <p:cNvSpPr>
              <a:spLocks/>
            </p:cNvSpPr>
            <p:nvPr/>
          </p:nvSpPr>
          <p:spPr bwMode="auto">
            <a:xfrm>
              <a:off x="4587172"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5875">
              <a:noFill/>
              <a:miter lim="800000"/>
              <a:headEnd/>
              <a:tailEnd/>
            </a:ln>
          </p:spPr>
          <p:txBody>
            <a:bodyPr anchor="ctr"/>
            <a:lstStyle/>
            <a:p>
              <a:pPr algn="ctr"/>
              <a:endParaRPr sz="1600" dirty="0">
                <a:latin typeface="微软雅黑" panose="020B0503020204020204" pitchFamily="34" charset="-122"/>
                <a:ea typeface="微软雅黑" panose="020B0503020204020204" pitchFamily="34" charset="-122"/>
                <a:cs typeface="+mn-ea"/>
                <a:sym typeface="+mn-lt"/>
              </a:endParaRPr>
            </a:p>
          </p:txBody>
        </p:sp>
        <p:sp>
          <p:nvSpPr>
            <p:cNvPr id="7" name="îšľide"/>
            <p:cNvSpPr>
              <a:spLocks/>
            </p:cNvSpPr>
            <p:nvPr/>
          </p:nvSpPr>
          <p:spPr bwMode="auto">
            <a:xfrm>
              <a:off x="7192444"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3"/>
            </a:solidFill>
            <a:ln w="15875">
              <a:noFill/>
              <a:miter lim="800000"/>
              <a:headEnd/>
              <a:tailEnd/>
            </a:ln>
          </p:spPr>
          <p:txBody>
            <a:bodyPr anchor="ctr"/>
            <a:lstStyle/>
            <a:p>
              <a:pPr algn="ctr"/>
              <a:endParaRPr sz="1600" dirty="0">
                <a:latin typeface="微软雅黑" panose="020B0503020204020204" pitchFamily="34" charset="-122"/>
                <a:ea typeface="微软雅黑" panose="020B0503020204020204" pitchFamily="34" charset="-122"/>
                <a:cs typeface="+mn-ea"/>
                <a:sym typeface="+mn-lt"/>
              </a:endParaRPr>
            </a:p>
          </p:txBody>
        </p:sp>
        <p:sp>
          <p:nvSpPr>
            <p:cNvPr id="8" name="i$ḻíḍê"/>
            <p:cNvSpPr>
              <a:spLocks/>
            </p:cNvSpPr>
            <p:nvPr/>
          </p:nvSpPr>
          <p:spPr bwMode="auto">
            <a:xfrm>
              <a:off x="8670223"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sz="1600" dirty="0">
                <a:latin typeface="微软雅黑" panose="020B0503020204020204" pitchFamily="34" charset="-122"/>
                <a:ea typeface="微软雅黑" panose="020B0503020204020204" pitchFamily="34" charset="-122"/>
                <a:cs typeface="+mn-ea"/>
                <a:sym typeface="+mn-lt"/>
              </a:endParaRPr>
            </a:p>
          </p:txBody>
        </p:sp>
        <p:sp>
          <p:nvSpPr>
            <p:cNvPr id="9" name="îšļîḓé"/>
            <p:cNvSpPr>
              <a:spLocks/>
            </p:cNvSpPr>
            <p:nvPr/>
          </p:nvSpPr>
          <p:spPr bwMode="auto">
            <a:xfrm>
              <a:off x="3381688"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sz="1600" dirty="0">
                <a:latin typeface="微软雅黑" panose="020B0503020204020204" pitchFamily="34" charset="-122"/>
                <a:ea typeface="微软雅黑" panose="020B0503020204020204" pitchFamily="34" charset="-122"/>
                <a:cs typeface="+mn-ea"/>
                <a:sym typeface="+mn-lt"/>
              </a:endParaRPr>
            </a:p>
          </p:txBody>
        </p:sp>
        <p:cxnSp>
          <p:nvCxnSpPr>
            <p:cNvPr id="10" name="Straight Arrow Connector 8"/>
            <p:cNvCxnSpPr/>
            <p:nvPr/>
          </p:nvCxnSpPr>
          <p:spPr>
            <a:xfrm flipV="1">
              <a:off x="5941158" y="2526946"/>
              <a:ext cx="0" cy="423241"/>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îşḷîḓé"/>
            <p:cNvSpPr>
              <a:spLocks/>
            </p:cNvSpPr>
            <p:nvPr/>
          </p:nvSpPr>
          <p:spPr bwMode="auto">
            <a:xfrm>
              <a:off x="5656317" y="2879972"/>
              <a:ext cx="1104907" cy="1676065"/>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sz="1600" dirty="0">
                <a:latin typeface="微软雅黑" panose="020B0503020204020204" pitchFamily="34" charset="-122"/>
                <a:ea typeface="微软雅黑" panose="020B0503020204020204" pitchFamily="34" charset="-122"/>
                <a:cs typeface="+mn-ea"/>
                <a:sym typeface="+mn-lt"/>
              </a:endParaRPr>
            </a:p>
          </p:txBody>
        </p:sp>
      </p:grpSp>
      <p:sp>
        <p:nvSpPr>
          <p:cNvPr id="23" name="Rectangle 29">
            <a:extLst>
              <a:ext uri="{FF2B5EF4-FFF2-40B4-BE49-F238E27FC236}">
                <a16:creationId xmlns:a16="http://schemas.microsoft.com/office/drawing/2014/main" id="{B2994FA1-5F09-4776-B0EC-EAE68425E9FF}"/>
              </a:ext>
            </a:extLst>
          </p:cNvPr>
          <p:cNvSpPr/>
          <p:nvPr/>
        </p:nvSpPr>
        <p:spPr>
          <a:xfrm>
            <a:off x="3422260" y="5103855"/>
            <a:ext cx="3092840" cy="1156855"/>
          </a:xfrm>
          <a:prstGeom prst="rect">
            <a:avLst/>
          </a:prstGeom>
        </p:spPr>
        <p:txBody>
          <a:bodyPr wrap="square">
            <a:spAutoFit/>
          </a:bodyPr>
          <a:lstStyle/>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训练环境与实际运行环境的差异</a:t>
            </a:r>
            <a:endParaRPr lang="en-US" altLang="zh-CN" sz="16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数据分布位移</a:t>
            </a:r>
            <a:endParaRPr lang="en-US" altLang="zh-CN" sz="16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预测的不确定性</a:t>
            </a:r>
            <a:endParaRPr lang="en-US" altLang="zh-CN" sz="16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Rectangle 30">
            <a:extLst>
              <a:ext uri="{FF2B5EF4-FFF2-40B4-BE49-F238E27FC236}">
                <a16:creationId xmlns:a16="http://schemas.microsoft.com/office/drawing/2014/main" id="{D92326F7-A118-4EEF-B7B0-BD31EB831A8D}"/>
              </a:ext>
            </a:extLst>
          </p:cNvPr>
          <p:cNvSpPr/>
          <p:nvPr/>
        </p:nvSpPr>
        <p:spPr>
          <a:xfrm>
            <a:off x="3454621" y="4777260"/>
            <a:ext cx="2414865" cy="369332"/>
          </a:xfrm>
          <a:prstGeom prst="rect">
            <a:avLst/>
          </a:prstGeom>
        </p:spPr>
        <p:txBody>
          <a:bodyPr wrap="square">
            <a:spAutoFit/>
          </a:bodyPr>
          <a:lstStyle/>
          <a:p>
            <a:r>
              <a:rPr lang="zh-CN" altLang="en-US" b="1" dirty="0">
                <a:solidFill>
                  <a:schemeClr val="tx1">
                    <a:lumMod val="75000"/>
                  </a:schemeClr>
                </a:solidFill>
                <a:latin typeface="微软雅黑" panose="020B0503020204020204" pitchFamily="34" charset="-122"/>
                <a:ea typeface="微软雅黑" panose="020B0503020204020204" pitchFamily="34" charset="-122"/>
                <a:cs typeface="+mn-ea"/>
                <a:sym typeface="+mn-lt"/>
              </a:rPr>
              <a:t>训练数据的不完整性</a:t>
            </a:r>
            <a:endParaRPr lang="en-US"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6" name="Rectangle 30">
            <a:extLst>
              <a:ext uri="{FF2B5EF4-FFF2-40B4-BE49-F238E27FC236}">
                <a16:creationId xmlns:a16="http://schemas.microsoft.com/office/drawing/2014/main" id="{8D3C0D2C-4376-4A02-8431-23AA4DCE6165}"/>
              </a:ext>
            </a:extLst>
          </p:cNvPr>
          <p:cNvSpPr/>
          <p:nvPr/>
        </p:nvSpPr>
        <p:spPr>
          <a:xfrm>
            <a:off x="4662054" y="1848418"/>
            <a:ext cx="2991268" cy="400110"/>
          </a:xfrm>
          <a:prstGeom prst="rect">
            <a:avLst/>
          </a:prstGeom>
        </p:spPr>
        <p:txBody>
          <a:bodyPr wrap="square">
            <a:spAutoFit/>
          </a:bodyPr>
          <a:lstStyle/>
          <a:p>
            <a:r>
              <a:rPr lang="zh-CN" altLang="en-US" sz="2000" b="1" dirty="0">
                <a:solidFill>
                  <a:schemeClr val="tx1">
                    <a:lumMod val="75000"/>
                  </a:schemeClr>
                </a:solidFill>
                <a:latin typeface="微软雅黑" panose="020B0503020204020204" pitchFamily="34" charset="-122"/>
                <a:ea typeface="微软雅黑" panose="020B0503020204020204" pitchFamily="34" charset="-122"/>
                <a:cs typeface="+mn-ea"/>
                <a:sym typeface="+mn-lt"/>
              </a:rPr>
              <a:t>机器学习的不确定性</a:t>
            </a:r>
            <a:endParaRPr lang="en-US" sz="20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7" name="Rectangle 29">
            <a:extLst>
              <a:ext uri="{FF2B5EF4-FFF2-40B4-BE49-F238E27FC236}">
                <a16:creationId xmlns:a16="http://schemas.microsoft.com/office/drawing/2014/main" id="{4A9401B9-734D-459F-A901-5FE71F0DAD0C}"/>
              </a:ext>
            </a:extLst>
          </p:cNvPr>
          <p:cNvSpPr/>
          <p:nvPr/>
        </p:nvSpPr>
        <p:spPr>
          <a:xfrm>
            <a:off x="7049693" y="5146592"/>
            <a:ext cx="2668835" cy="787523"/>
          </a:xfrm>
          <a:prstGeom prst="rect">
            <a:avLst/>
          </a:prstGeom>
        </p:spPr>
        <p:txBody>
          <a:bodyPr wrap="square">
            <a:spAutoFit/>
          </a:bodyPr>
          <a:lstStyle/>
          <a:p>
            <a:pPr>
              <a:lnSpc>
                <a:spcPct val="150000"/>
              </a:lnSpc>
              <a:spcBef>
                <a:spcPts val="0"/>
              </a:spcBef>
              <a:spcAft>
                <a:spcPts val="0"/>
              </a:spcAft>
              <a:buNone/>
            </a:pP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学习和预测过程的不透明性（</a:t>
            </a:r>
            <a:r>
              <a:rPr lang="en-US" altLang="zh-CN"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BLACK BOX</a:t>
            </a:r>
            <a:r>
              <a:rPr lang="zh-CN" altLang="en-US" sz="1600" dirty="0">
                <a:solidFill>
                  <a:schemeClr val="tx1">
                    <a:lumMod val="75000"/>
                  </a:schemeClr>
                </a:solidFill>
                <a:latin typeface="微软雅黑" panose="020B0503020204020204" pitchFamily="34" charset="-122"/>
                <a:ea typeface="微软雅黑" panose="020B0503020204020204" pitchFamily="34" charset="-122"/>
                <a:cs typeface="+mn-ea"/>
                <a:sym typeface="+mn-lt"/>
              </a:rPr>
              <a:t>）</a:t>
            </a:r>
            <a:endParaRPr lang="en-US" altLang="zh-CN" sz="16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8" name="Rectangle 30">
            <a:extLst>
              <a:ext uri="{FF2B5EF4-FFF2-40B4-BE49-F238E27FC236}">
                <a16:creationId xmlns:a16="http://schemas.microsoft.com/office/drawing/2014/main" id="{3A3D111A-12CC-444A-A665-A596DF92F6D4}"/>
              </a:ext>
            </a:extLst>
          </p:cNvPr>
          <p:cNvSpPr/>
          <p:nvPr/>
        </p:nvSpPr>
        <p:spPr>
          <a:xfrm>
            <a:off x="7049694" y="4777260"/>
            <a:ext cx="1802201" cy="369332"/>
          </a:xfrm>
          <a:prstGeom prst="rect">
            <a:avLst/>
          </a:prstGeom>
        </p:spPr>
        <p:txBody>
          <a:bodyPr wrap="square">
            <a:spAutoFit/>
          </a:bodyPr>
          <a:lstStyle/>
          <a:p>
            <a:r>
              <a:rPr lang="zh-CN" altLang="en-US" b="1" dirty="0">
                <a:sym typeface="+mn-lt"/>
              </a:rPr>
              <a:t>不可解释性</a:t>
            </a:r>
            <a:endParaRPr 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1" name="TextBox 8">
            <a:extLst>
              <a:ext uri="{FF2B5EF4-FFF2-40B4-BE49-F238E27FC236}">
                <a16:creationId xmlns:a16="http://schemas.microsoft.com/office/drawing/2014/main" id="{363CCC68-D59E-47F0-94D0-96491EA3C7EA}"/>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一些思考</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400672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12166D8-1282-4676-8CC3-7B48D3508016}"/>
              </a:ext>
            </a:extLst>
          </p:cNvPr>
          <p:cNvGrpSpPr/>
          <p:nvPr/>
        </p:nvGrpSpPr>
        <p:grpSpPr>
          <a:xfrm flipH="1">
            <a:off x="-905302" y="0"/>
            <a:ext cx="13097302" cy="6858000"/>
            <a:chOff x="-1" y="0"/>
            <a:chExt cx="13097302" cy="6858000"/>
          </a:xfrm>
        </p:grpSpPr>
        <p:sp>
          <p:nvSpPr>
            <p:cNvPr id="6" name="等腰三角形 5">
              <a:extLst>
                <a:ext uri="{FF2B5EF4-FFF2-40B4-BE49-F238E27FC236}">
                  <a16:creationId xmlns:a16="http://schemas.microsoft.com/office/drawing/2014/main" id="{CD5745AA-A226-4B06-962D-8A418443EB8F}"/>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07E64A9A-1237-4B18-B777-11FF101C5D6D}"/>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AF778B40-C90D-4EC5-B159-22186CB3E39B}"/>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9CA57CB-19F6-49BA-A6F5-D9509B6A62AB}"/>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7CDBD204-FF71-4CD2-86D2-3A134E325B40}"/>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8C641766-B4D2-46A8-8A24-EB1D12C58CC3}"/>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9AE44CC5-6D5B-462E-9305-70E453988A97}"/>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2F4B05E6-2541-4092-9279-30A461F53EA3}"/>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a:extLst>
              <a:ext uri="{FF2B5EF4-FFF2-40B4-BE49-F238E27FC236}">
                <a16:creationId xmlns:a16="http://schemas.microsoft.com/office/drawing/2014/main" id="{B5D4ACDC-906F-4A57-9248-767E90D8E292}"/>
              </a:ext>
            </a:extLst>
          </p:cNvPr>
          <p:cNvSpPr txBox="1"/>
          <p:nvPr/>
        </p:nvSpPr>
        <p:spPr bwMode="auto">
          <a:xfrm>
            <a:off x="1932872" y="2657197"/>
            <a:ext cx="4171076" cy="738409"/>
          </a:xfrm>
          <a:prstGeom prst="rect">
            <a:avLst/>
          </a:prstGeom>
          <a:noFill/>
          <a:effectLst/>
        </p:spPr>
        <p:txBody>
          <a:bodyPr wrap="square" lIns="121670" tIns="60834" rIns="121670" bIns="60834">
            <a:spAutoFit/>
          </a:bodyPr>
          <a:lstStyle/>
          <a:p>
            <a:r>
              <a:rPr lang="zh-CN" altLang="en-US" sz="4000" spc="600" dirty="0">
                <a:latin typeface="微软雅黑" panose="020B0503020204020204" pitchFamily="34" charset="-122"/>
                <a:ea typeface="微软雅黑" panose="020B0503020204020204" pitchFamily="34" charset="-122"/>
                <a:cs typeface="+mn-ea"/>
                <a:sym typeface="+mn-lt"/>
              </a:rPr>
              <a:t>智能车简介</a:t>
            </a:r>
          </a:p>
        </p:txBody>
      </p:sp>
      <p:sp>
        <p:nvSpPr>
          <p:cNvPr id="15" name="文本框 14">
            <a:extLst>
              <a:ext uri="{FF2B5EF4-FFF2-40B4-BE49-F238E27FC236}">
                <a16:creationId xmlns:a16="http://schemas.microsoft.com/office/drawing/2014/main" id="{E1A88D64-B143-4BB4-91A3-2561EADACCDB}"/>
              </a:ext>
            </a:extLst>
          </p:cNvPr>
          <p:cNvSpPr txBox="1"/>
          <p:nvPr/>
        </p:nvSpPr>
        <p:spPr>
          <a:xfrm>
            <a:off x="1952206" y="3517006"/>
            <a:ext cx="5795172"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dirty="0">
                <a:latin typeface="微软雅黑" panose="020B0503020204020204" pitchFamily="34" charset="-122"/>
                <a:ea typeface="微软雅黑" panose="020B0503020204020204" pitchFamily="34" charset="-122"/>
                <a:cs typeface="+mn-ea"/>
                <a:sym typeface="+mn-lt"/>
              </a:rPr>
              <a:t>Introduction</a:t>
            </a:r>
          </a:p>
        </p:txBody>
      </p:sp>
      <p:sp>
        <p:nvSpPr>
          <p:cNvPr id="16" name="标题层">
            <a:extLst>
              <a:ext uri="{FF2B5EF4-FFF2-40B4-BE49-F238E27FC236}">
                <a16:creationId xmlns:a16="http://schemas.microsoft.com/office/drawing/2014/main" id="{454D4248-29E6-4E98-BDE2-7F43E156C75C}"/>
              </a:ext>
            </a:extLst>
          </p:cNvPr>
          <p:cNvSpPr txBox="1"/>
          <p:nvPr/>
        </p:nvSpPr>
        <p:spPr bwMode="auto">
          <a:xfrm>
            <a:off x="1932872" y="1857232"/>
            <a:ext cx="4171076" cy="738409"/>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ONE</a:t>
            </a:r>
            <a:endParaRPr lang="zh-CN" altLang="en-US" sz="4000" spc="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733754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53" presetClass="entr" presetSubtype="16"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 presetClass="entr" presetSubtype="2" decel="5250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7008" y="3820294"/>
            <a:ext cx="1761856" cy="616835"/>
            <a:chOff x="1387008" y="3820294"/>
            <a:chExt cx="1761856" cy="616835"/>
          </a:xfrm>
        </p:grpSpPr>
        <p:sp>
          <p:nvSpPr>
            <p:cNvPr id="14" name="矩形 13"/>
            <p:cNvSpPr/>
            <p:nvPr/>
          </p:nvSpPr>
          <p:spPr>
            <a:xfrm>
              <a:off x="1387008" y="4158848"/>
              <a:ext cx="1761856" cy="278281"/>
            </a:xfrm>
            <a:prstGeom prst="rect">
              <a:avLst/>
            </a:prstGeom>
          </p:spPr>
          <p:txBody>
            <a:bodyPr wrap="square">
              <a:spAutoFit/>
            </a:bodyPr>
            <a:lstStyle/>
            <a:p>
              <a:pPr algn="ctr" defTabSz="866284">
                <a:lnSpc>
                  <a:spcPct val="120000"/>
                </a:lnSpc>
                <a:defRPr/>
              </a:pPr>
              <a:endParaRPr lang="zh-CN" altLang="en-US" sz="11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 name="出自【趣你的PPT】(微信:qunideppt)：最优质的PPT资源库"/>
            <p:cNvSpPr txBox="1"/>
            <p:nvPr/>
          </p:nvSpPr>
          <p:spPr>
            <a:xfrm>
              <a:off x="1633115" y="3820294"/>
              <a:ext cx="1269641" cy="276999"/>
            </a:xfrm>
            <a:prstGeom prst="rect">
              <a:avLst/>
            </a:prstGeom>
            <a:noFill/>
          </p:spPr>
          <p:txBody>
            <a:bodyPr wrap="square" rtlCol="0">
              <a:spAutoFit/>
            </a:bodyPr>
            <a:lstStyle/>
            <a:p>
              <a:pPr algn="ctr"/>
              <a:endParaRPr lang="zh-CN" altLang="en-US" sz="1200" b="1" dirty="0">
                <a:solidFill>
                  <a:schemeClr val="accent1"/>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8333016" y="3820293"/>
            <a:ext cx="2396677" cy="616836"/>
            <a:chOff x="752187" y="3820293"/>
            <a:chExt cx="2396677" cy="616836"/>
          </a:xfrm>
        </p:grpSpPr>
        <p:sp>
          <p:nvSpPr>
            <p:cNvPr id="29" name="矩形 28"/>
            <p:cNvSpPr/>
            <p:nvPr/>
          </p:nvSpPr>
          <p:spPr>
            <a:xfrm>
              <a:off x="1387008" y="4158848"/>
              <a:ext cx="1761856" cy="278281"/>
            </a:xfrm>
            <a:prstGeom prst="rect">
              <a:avLst/>
            </a:prstGeom>
          </p:spPr>
          <p:txBody>
            <a:bodyPr wrap="square">
              <a:spAutoFit/>
            </a:bodyPr>
            <a:lstStyle/>
            <a:p>
              <a:pPr algn="ctr" defTabSz="866284">
                <a:lnSpc>
                  <a:spcPct val="120000"/>
                </a:lnSpc>
                <a:defRPr/>
              </a:pPr>
              <a:endParaRPr lang="zh-CN" altLang="en-US" sz="11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30" name="出自【趣你的PPT】(微信:qunideppt)：最优质的PPT资源库"/>
            <p:cNvSpPr txBox="1"/>
            <p:nvPr/>
          </p:nvSpPr>
          <p:spPr>
            <a:xfrm>
              <a:off x="752187" y="3820293"/>
              <a:ext cx="1269641" cy="276999"/>
            </a:xfrm>
            <a:prstGeom prst="rect">
              <a:avLst/>
            </a:prstGeom>
            <a:noFill/>
          </p:spPr>
          <p:txBody>
            <a:bodyPr wrap="square" rtlCol="0">
              <a:spAutoFit/>
            </a:bodyPr>
            <a:lstStyle/>
            <a:p>
              <a:pPr algn="ctr"/>
              <a:endParaRPr lang="zh-CN" altLang="en-US" sz="1200" b="1" dirty="0">
                <a:solidFill>
                  <a:schemeClr val="accent2">
                    <a:lumMod val="100000"/>
                  </a:schemeClr>
                </a:solidFill>
                <a:latin typeface="微软雅黑" panose="020B0503020204020204" pitchFamily="34" charset="-122"/>
                <a:ea typeface="微软雅黑" panose="020B0503020204020204" pitchFamily="34" charset="-122"/>
                <a:cs typeface="+mn-ea"/>
                <a:sym typeface="+mn-lt"/>
              </a:endParaRPr>
            </a:p>
          </p:txBody>
        </p:sp>
      </p:grpSp>
      <p:sp>
        <p:nvSpPr>
          <p:cNvPr id="35" name="TextBox 8">
            <a:extLst>
              <a:ext uri="{FF2B5EF4-FFF2-40B4-BE49-F238E27FC236}">
                <a16:creationId xmlns:a16="http://schemas.microsoft.com/office/drawing/2014/main" id="{58AA53E1-3B0E-4B4F-B1FB-B4F3266ECEDC}"/>
              </a:ext>
            </a:extLst>
          </p:cNvPr>
          <p:cNvSpPr txBox="1"/>
          <p:nvPr/>
        </p:nvSpPr>
        <p:spPr>
          <a:xfrm>
            <a:off x="1387008" y="499462"/>
            <a:ext cx="3744178" cy="492443"/>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小组分工</a:t>
            </a:r>
          </a:p>
        </p:txBody>
      </p:sp>
      <p:grpSp>
        <p:nvGrpSpPr>
          <p:cNvPr id="31" name="组合 30"/>
          <p:cNvGrpSpPr/>
          <p:nvPr/>
        </p:nvGrpSpPr>
        <p:grpSpPr>
          <a:xfrm>
            <a:off x="1635" y="272665"/>
            <a:ext cx="10456606" cy="5921657"/>
            <a:chOff x="839089" y="1124967"/>
            <a:chExt cx="4688114" cy="4768389"/>
          </a:xfrm>
        </p:grpSpPr>
        <p:grpSp>
          <p:nvGrpSpPr>
            <p:cNvPr id="32" name="组合 31"/>
            <p:cNvGrpSpPr/>
            <p:nvPr/>
          </p:nvGrpSpPr>
          <p:grpSpPr>
            <a:xfrm rot="21302113">
              <a:off x="2288694" y="1124967"/>
              <a:ext cx="1527027" cy="1410559"/>
              <a:chOff x="3094034" y="1270304"/>
              <a:chExt cx="1787764" cy="1651411"/>
            </a:xfrm>
          </p:grpSpPr>
          <p:cxnSp>
            <p:nvCxnSpPr>
              <p:cNvPr id="34" name="直接连接符 33"/>
              <p:cNvCxnSpPr>
                <a:endCxn id="37" idx="3"/>
              </p:cNvCxnSpPr>
              <p:nvPr/>
            </p:nvCxnSpPr>
            <p:spPr>
              <a:xfrm rot="297887" flipV="1">
                <a:off x="3094034" y="2229872"/>
                <a:ext cx="844287" cy="600510"/>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cxnSp>
            <p:nvCxnSpPr>
              <p:cNvPr id="36" name="直接连接符 35"/>
              <p:cNvCxnSpPr>
                <a:stCxn id="37" idx="5"/>
              </p:cNvCxnSpPr>
              <p:nvPr/>
            </p:nvCxnSpPr>
            <p:spPr>
              <a:xfrm rot="297887">
                <a:off x="4139781" y="2298471"/>
                <a:ext cx="742017" cy="623244"/>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sp>
            <p:nvSpPr>
              <p:cNvPr id="37" name="椭圆 36"/>
              <p:cNvSpPr/>
              <p:nvPr/>
            </p:nvSpPr>
            <p:spPr>
              <a:xfrm>
                <a:off x="3920179" y="1270304"/>
                <a:ext cx="290506" cy="1062918"/>
              </a:xfrm>
              <a:prstGeom prst="ellipse">
                <a:avLst/>
              </a:prstGeom>
              <a:solidFill>
                <a:srgbClr val="414455"/>
              </a:solidFill>
              <a:scene3d>
                <a:camera prst="orthographicFront"/>
                <a:lightRig rig="threePt" dir="t"/>
              </a:scene3d>
              <a:sp3d>
                <a:bevelT w="152400" h="50800" prst="softRound"/>
              </a:sp3d>
            </p:spPr>
            <p:txBody>
              <a:bodyPr rot="0" spcFirstLastPara="0" vertOverflow="overflow" horzOverflow="overflow" vert="horz" wrap="square" lIns="121920" tIns="60960" rIns="121920" bIns="60960" numCol="1" spcCol="0" rtlCol="0" fromWordArt="0" anchor="ctr" anchorCtr="0" forceAA="0" compatLnSpc="1">
                <a:prstTxWarp prst="textNoShape">
                  <a:avLst/>
                </a:prstTxWarp>
                <a:spAutoFit/>
              </a:bodyPr>
              <a:lstStyle/>
              <a:p>
                <a:pPr algn="ctr"/>
                <a:endParaRPr lang="zh-CN" altLang="en-US" sz="4400" dirty="0">
                  <a:latin typeface="Nexa Light" panose="02000000000000000000" pitchFamily="50" charset="0"/>
                </a:endParaRPr>
              </a:p>
            </p:txBody>
          </p:sp>
        </p:grpSp>
        <p:sp>
          <p:nvSpPr>
            <p:cNvPr id="33" name="矩形 32"/>
            <p:cNvSpPr/>
            <p:nvPr/>
          </p:nvSpPr>
          <p:spPr>
            <a:xfrm>
              <a:off x="839089" y="2464244"/>
              <a:ext cx="4688114" cy="3429112"/>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2" name="Rectangle 8">
            <a:extLst>
              <a:ext uri="{FF2B5EF4-FFF2-40B4-BE49-F238E27FC236}">
                <a16:creationId xmlns:a16="http://schemas.microsoft.com/office/drawing/2014/main" id="{B294819E-019C-40F0-AE81-E90170783C33}"/>
              </a:ext>
            </a:extLst>
          </p:cNvPr>
          <p:cNvSpPr/>
          <p:nvPr/>
        </p:nvSpPr>
        <p:spPr>
          <a:xfrm>
            <a:off x="1125294" y="2282459"/>
            <a:ext cx="2452505" cy="3345219"/>
          </a:xfrm>
          <a:prstGeom prst="rect">
            <a:avLst/>
          </a:prstGeom>
          <a:noFill/>
          <a:ln w="12700" cap="flat" cmpd="sng" algn="ctr">
            <a:solidFill>
              <a:sysClr val="window" lastClr="FFFFFF">
                <a:lumMod val="75000"/>
              </a:sysClr>
            </a:solidFill>
            <a:prstDash val="solid"/>
            <a:miter lim="800000"/>
          </a:ln>
          <a:effectLst/>
        </p:spPr>
        <p:txBody>
          <a:bodyPr rtlCol="0" anchor="ctr"/>
          <a:lstStyle/>
          <a:p>
            <a:pPr algn="ctr" defTabSz="914133">
              <a:defRPr/>
            </a:pPr>
            <a:endParaRPr lang="en-US" sz="3189"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3" name="Pentagon 9@|1FFC:4308095|FBC:16777215|LFC:16777215|LBC:16777215">
            <a:extLst>
              <a:ext uri="{FF2B5EF4-FFF2-40B4-BE49-F238E27FC236}">
                <a16:creationId xmlns:a16="http://schemas.microsoft.com/office/drawing/2014/main" id="{3FA58A00-FCE7-4C0F-97A0-E97B20D3AF11}"/>
              </a:ext>
            </a:extLst>
          </p:cNvPr>
          <p:cNvSpPr/>
          <p:nvPr/>
        </p:nvSpPr>
        <p:spPr>
          <a:xfrm rot="5400000">
            <a:off x="1771302" y="1054867"/>
            <a:ext cx="993265" cy="1216443"/>
          </a:xfrm>
          <a:prstGeom prst="homePlate">
            <a:avLst>
              <a:gd name="adj" fmla="val 31720"/>
            </a:avLst>
          </a:prstGeom>
          <a:solidFill>
            <a:schemeClr val="accent2">
              <a:lumMod val="100000"/>
            </a:schemeClr>
          </a:solidFill>
          <a:ln w="12700" cap="flat" cmpd="sng" algn="ctr">
            <a:noFill/>
            <a:prstDash val="solid"/>
            <a:miter lim="800000"/>
          </a:ln>
          <a:effectLst/>
        </p:spPr>
        <p:txBody>
          <a:bodyPr rtlCol="0" anchor="ctr"/>
          <a:lstStyle/>
          <a:p>
            <a:pPr algn="ctr" defTabSz="914133">
              <a:defRPr/>
            </a:pPr>
            <a:endParaRPr lang="en-US" sz="3189"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703683" y="2155784"/>
            <a:ext cx="3902462" cy="923330"/>
          </a:xfrm>
          <a:prstGeom prst="rect">
            <a:avLst/>
          </a:prstGeom>
          <a:noFill/>
        </p:spPr>
        <p:txBody>
          <a:bodyPr wrap="square" rtlCol="0">
            <a:spAutoFit/>
          </a:bodyPr>
          <a:lstStyle/>
          <a:p>
            <a:r>
              <a:rPr lang="zh-CN" altLang="en-US" dirty="0">
                <a:solidFill>
                  <a:schemeClr val="accent3">
                    <a:lumMod val="75000"/>
                  </a:schemeClr>
                </a:solidFill>
                <a:latin typeface="+mj-ea"/>
                <a:ea typeface="+mj-ea"/>
              </a:rPr>
              <a:t>基于图像增强</a:t>
            </a:r>
            <a:r>
              <a:rPr lang="en-US" altLang="zh-CN" dirty="0">
                <a:solidFill>
                  <a:schemeClr val="accent3">
                    <a:lumMod val="75000"/>
                  </a:schemeClr>
                </a:solidFill>
                <a:latin typeface="+mj-ea"/>
                <a:ea typeface="+mj-ea"/>
              </a:rPr>
              <a:t>CNN</a:t>
            </a:r>
            <a:r>
              <a:rPr lang="zh-CN" altLang="en-US" dirty="0">
                <a:solidFill>
                  <a:schemeClr val="accent3">
                    <a:lumMod val="75000"/>
                  </a:schemeClr>
                </a:solidFill>
                <a:latin typeface="+mj-ea"/>
                <a:ea typeface="+mj-ea"/>
              </a:rPr>
              <a:t>的分类和单目测距</a:t>
            </a:r>
            <a:endParaRPr lang="en-US" altLang="zh-CN" dirty="0">
              <a:solidFill>
                <a:schemeClr val="accent3">
                  <a:lumMod val="75000"/>
                </a:schemeClr>
              </a:solidFill>
              <a:latin typeface="+mj-ea"/>
              <a:ea typeface="+mj-ea"/>
            </a:endParaRPr>
          </a:p>
          <a:p>
            <a:endParaRPr lang="en-US" altLang="zh-CN" dirty="0">
              <a:solidFill>
                <a:srgbClr val="002060"/>
              </a:solidFill>
              <a:latin typeface="+mj-ea"/>
              <a:ea typeface="+mj-ea"/>
            </a:endParaRPr>
          </a:p>
          <a:p>
            <a:endParaRPr lang="zh-CN" altLang="en-US" dirty="0">
              <a:solidFill>
                <a:srgbClr val="002060"/>
              </a:solidFill>
              <a:latin typeface="+mj-ea"/>
              <a:ea typeface="+mj-ea"/>
            </a:endParaRPr>
          </a:p>
        </p:txBody>
      </p:sp>
      <p:sp>
        <p:nvSpPr>
          <p:cNvPr id="5" name="文本框 4"/>
          <p:cNvSpPr txBox="1"/>
          <p:nvPr/>
        </p:nvSpPr>
        <p:spPr>
          <a:xfrm>
            <a:off x="5841818" y="2183134"/>
            <a:ext cx="3760839" cy="369332"/>
          </a:xfrm>
          <a:prstGeom prst="rect">
            <a:avLst/>
          </a:prstGeom>
          <a:noFill/>
        </p:spPr>
        <p:txBody>
          <a:bodyPr wrap="square" rtlCol="0">
            <a:spAutoFit/>
          </a:bodyPr>
          <a:lstStyle/>
          <a:p>
            <a:r>
              <a:rPr lang="zh-CN" altLang="en-US" dirty="0">
                <a:solidFill>
                  <a:schemeClr val="accent3">
                    <a:lumMod val="75000"/>
                  </a:schemeClr>
                </a:solidFill>
              </a:rPr>
              <a:t>传统方法的图像识别和巡线仿真</a:t>
            </a:r>
          </a:p>
        </p:txBody>
      </p:sp>
      <p:sp>
        <p:nvSpPr>
          <p:cNvPr id="6" name="文本框 5"/>
          <p:cNvSpPr txBox="1"/>
          <p:nvPr/>
        </p:nvSpPr>
        <p:spPr>
          <a:xfrm>
            <a:off x="294511" y="3022156"/>
            <a:ext cx="1278246" cy="1200329"/>
          </a:xfrm>
          <a:prstGeom prst="rect">
            <a:avLst/>
          </a:prstGeom>
          <a:noFill/>
        </p:spPr>
        <p:txBody>
          <a:bodyPr wrap="square" rtlCol="0">
            <a:spAutoFit/>
          </a:bodyPr>
          <a:lstStyle/>
          <a:p>
            <a:r>
              <a:rPr lang="zh-CN" altLang="en-US" dirty="0"/>
              <a:t>图片增强</a:t>
            </a:r>
            <a:endParaRPr lang="en-US" altLang="zh-CN" dirty="0"/>
          </a:p>
          <a:p>
            <a:endParaRPr lang="en-US" altLang="zh-CN" dirty="0"/>
          </a:p>
          <a:p>
            <a:r>
              <a:rPr lang="zh-CN" altLang="en-US" dirty="0"/>
              <a:t>蓝宇霆</a:t>
            </a:r>
            <a:endParaRPr lang="en-US" altLang="zh-CN" dirty="0"/>
          </a:p>
          <a:p>
            <a:endParaRPr lang="zh-CN" altLang="en-US" dirty="0"/>
          </a:p>
        </p:txBody>
      </p:sp>
      <p:sp>
        <p:nvSpPr>
          <p:cNvPr id="7" name="文本框 6"/>
          <p:cNvSpPr txBox="1"/>
          <p:nvPr/>
        </p:nvSpPr>
        <p:spPr>
          <a:xfrm>
            <a:off x="1589795" y="3017221"/>
            <a:ext cx="2462981" cy="1477328"/>
          </a:xfrm>
          <a:prstGeom prst="rect">
            <a:avLst/>
          </a:prstGeom>
          <a:noFill/>
        </p:spPr>
        <p:txBody>
          <a:bodyPr wrap="square" rtlCol="0">
            <a:spAutoFit/>
          </a:bodyPr>
          <a:lstStyle/>
          <a:p>
            <a:r>
              <a:rPr lang="en-US" altLang="zh-CN" dirty="0"/>
              <a:t>CNN</a:t>
            </a:r>
            <a:r>
              <a:rPr lang="zh-CN" altLang="en-US" dirty="0"/>
              <a:t>图片分类</a:t>
            </a:r>
            <a:endParaRPr lang="en-US" altLang="zh-CN" dirty="0"/>
          </a:p>
          <a:p>
            <a:endParaRPr lang="en-US" altLang="zh-CN" dirty="0"/>
          </a:p>
          <a:p>
            <a:r>
              <a:rPr lang="zh-CN" altLang="en-US" dirty="0"/>
              <a:t>蓝宇霆</a:t>
            </a:r>
            <a:r>
              <a:rPr lang="en-US" altLang="zh-CN" dirty="0"/>
              <a:t>&amp;</a:t>
            </a:r>
            <a:r>
              <a:rPr lang="zh-CN" altLang="en-US" dirty="0"/>
              <a:t>王伟东</a:t>
            </a:r>
            <a:endParaRPr lang="en-US" altLang="zh-CN" dirty="0"/>
          </a:p>
          <a:p>
            <a:endParaRPr lang="en-US" altLang="zh-CN" dirty="0"/>
          </a:p>
          <a:p>
            <a:r>
              <a:rPr lang="zh-CN" altLang="en-US" dirty="0"/>
              <a:t>顾诗轩</a:t>
            </a:r>
          </a:p>
        </p:txBody>
      </p:sp>
      <p:sp>
        <p:nvSpPr>
          <p:cNvPr id="8" name="文本框 7"/>
          <p:cNvSpPr txBox="1"/>
          <p:nvPr/>
        </p:nvSpPr>
        <p:spPr>
          <a:xfrm>
            <a:off x="3452058" y="3035989"/>
            <a:ext cx="1154087" cy="1477328"/>
          </a:xfrm>
          <a:prstGeom prst="rect">
            <a:avLst/>
          </a:prstGeom>
          <a:noFill/>
        </p:spPr>
        <p:txBody>
          <a:bodyPr wrap="square" rtlCol="0">
            <a:spAutoFit/>
          </a:bodyPr>
          <a:lstStyle/>
          <a:p>
            <a:r>
              <a:rPr lang="zh-CN" altLang="en-US" dirty="0"/>
              <a:t>单目测距</a:t>
            </a:r>
            <a:endParaRPr lang="en-US" altLang="zh-CN" dirty="0"/>
          </a:p>
          <a:p>
            <a:endParaRPr lang="en-US" altLang="zh-CN" dirty="0"/>
          </a:p>
          <a:p>
            <a:r>
              <a:rPr lang="zh-CN" altLang="en-US" dirty="0"/>
              <a:t>蓝宇霆</a:t>
            </a:r>
            <a:endParaRPr lang="en-US" altLang="zh-CN" dirty="0"/>
          </a:p>
          <a:p>
            <a:endParaRPr lang="en-US" altLang="zh-CN" dirty="0"/>
          </a:p>
          <a:p>
            <a:r>
              <a:rPr lang="zh-CN" altLang="en-US" dirty="0"/>
              <a:t>马嘉琪</a:t>
            </a:r>
          </a:p>
        </p:txBody>
      </p:sp>
      <p:sp>
        <p:nvSpPr>
          <p:cNvPr id="38" name="Pentagon 9@|1FFC:4308095|FBC:16777215|LFC:16777215|LBC:16777215">
            <a:extLst>
              <a:ext uri="{FF2B5EF4-FFF2-40B4-BE49-F238E27FC236}">
                <a16:creationId xmlns:a16="http://schemas.microsoft.com/office/drawing/2014/main" id="{3FA58A00-FCE7-4C0F-97A0-E97B20D3AF11}"/>
              </a:ext>
            </a:extLst>
          </p:cNvPr>
          <p:cNvSpPr/>
          <p:nvPr/>
        </p:nvSpPr>
        <p:spPr>
          <a:xfrm rot="5400000">
            <a:off x="7182114" y="1073325"/>
            <a:ext cx="993265" cy="1216443"/>
          </a:xfrm>
          <a:prstGeom prst="homePlate">
            <a:avLst>
              <a:gd name="adj" fmla="val 31720"/>
            </a:avLst>
          </a:prstGeom>
          <a:solidFill>
            <a:schemeClr val="accent2">
              <a:lumMod val="100000"/>
            </a:schemeClr>
          </a:solidFill>
          <a:ln w="12700" cap="flat" cmpd="sng" algn="ctr">
            <a:noFill/>
            <a:prstDash val="solid"/>
            <a:miter lim="800000"/>
          </a:ln>
          <a:effectLst/>
        </p:spPr>
        <p:txBody>
          <a:bodyPr rtlCol="0" anchor="ctr"/>
          <a:lstStyle/>
          <a:p>
            <a:pPr algn="ctr" defTabSz="914133">
              <a:defRPr/>
            </a:pPr>
            <a:endParaRPr lang="en-US" sz="3189"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975857" y="3079114"/>
            <a:ext cx="2121007" cy="1477328"/>
          </a:xfrm>
          <a:prstGeom prst="rect">
            <a:avLst/>
          </a:prstGeom>
          <a:noFill/>
        </p:spPr>
        <p:txBody>
          <a:bodyPr wrap="square" rtlCol="0">
            <a:spAutoFit/>
          </a:bodyPr>
          <a:lstStyle/>
          <a:p>
            <a:r>
              <a:rPr lang="zh-CN" altLang="en-US" dirty="0"/>
              <a:t>传统方法图像识别</a:t>
            </a:r>
            <a:endParaRPr lang="en-US" altLang="zh-CN" dirty="0"/>
          </a:p>
          <a:p>
            <a:endParaRPr lang="en-US" altLang="zh-CN" dirty="0"/>
          </a:p>
          <a:p>
            <a:r>
              <a:rPr lang="zh-CN" altLang="en-US" dirty="0"/>
              <a:t>占钰霞</a:t>
            </a:r>
            <a:r>
              <a:rPr lang="en-US" altLang="zh-CN" dirty="0"/>
              <a:t>&amp;</a:t>
            </a:r>
            <a:r>
              <a:rPr lang="zh-CN" altLang="en-US" dirty="0"/>
              <a:t>顾诗轩</a:t>
            </a:r>
            <a:endParaRPr lang="en-US" altLang="zh-CN" dirty="0"/>
          </a:p>
          <a:p>
            <a:endParaRPr lang="en-US" altLang="zh-CN" dirty="0"/>
          </a:p>
          <a:p>
            <a:endParaRPr lang="zh-CN" altLang="en-US" dirty="0"/>
          </a:p>
        </p:txBody>
      </p:sp>
      <p:sp>
        <p:nvSpPr>
          <p:cNvPr id="10" name="文本框 9"/>
          <p:cNvSpPr txBox="1"/>
          <p:nvPr/>
        </p:nvSpPr>
        <p:spPr>
          <a:xfrm>
            <a:off x="8509388" y="3059616"/>
            <a:ext cx="1120877" cy="923330"/>
          </a:xfrm>
          <a:prstGeom prst="rect">
            <a:avLst/>
          </a:prstGeom>
          <a:noFill/>
        </p:spPr>
        <p:txBody>
          <a:bodyPr wrap="square" rtlCol="0">
            <a:spAutoFit/>
          </a:bodyPr>
          <a:lstStyle/>
          <a:p>
            <a:r>
              <a:rPr lang="zh-CN" altLang="en-US" dirty="0"/>
              <a:t>巡线仿真</a:t>
            </a:r>
            <a:endParaRPr lang="en-US" altLang="zh-CN" dirty="0"/>
          </a:p>
          <a:p>
            <a:endParaRPr lang="en-US" altLang="zh-CN" dirty="0"/>
          </a:p>
          <a:p>
            <a:r>
              <a:rPr lang="zh-CN" altLang="en-US" dirty="0"/>
              <a:t>顾诗轩</a:t>
            </a:r>
          </a:p>
        </p:txBody>
      </p:sp>
    </p:spTree>
    <p:extLst>
      <p:ext uri="{BB962C8B-B14F-4D97-AF65-F5344CB8AC3E}">
        <p14:creationId xmlns:p14="http://schemas.microsoft.com/office/powerpoint/2010/main" val="7686262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E4AF0435-B980-4FA0-9BEA-80603292B76E}"/>
              </a:ext>
            </a:extLst>
          </p:cNvPr>
          <p:cNvGrpSpPr/>
          <p:nvPr/>
        </p:nvGrpSpPr>
        <p:grpSpPr>
          <a:xfrm>
            <a:off x="-1" y="0"/>
            <a:ext cx="13097302" cy="6858000"/>
            <a:chOff x="-1" y="0"/>
            <a:chExt cx="13097302" cy="6858000"/>
          </a:xfrm>
        </p:grpSpPr>
        <p:sp>
          <p:nvSpPr>
            <p:cNvPr id="7" name="等腰三角形 6">
              <a:extLst>
                <a:ext uri="{FF2B5EF4-FFF2-40B4-BE49-F238E27FC236}">
                  <a16:creationId xmlns:a16="http://schemas.microsoft.com/office/drawing/2014/main" id="{3A214EF5-DDA2-47E1-BF40-778D414BF404}"/>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a:extLst>
                <a:ext uri="{FF2B5EF4-FFF2-40B4-BE49-F238E27FC236}">
                  <a16:creationId xmlns:a16="http://schemas.microsoft.com/office/drawing/2014/main" id="{69312BFF-0E95-4402-A15E-EFAD7C8B956C}"/>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a:extLst>
                <a:ext uri="{FF2B5EF4-FFF2-40B4-BE49-F238E27FC236}">
                  <a16:creationId xmlns:a16="http://schemas.microsoft.com/office/drawing/2014/main" id="{FCF50CD9-BECD-44F1-8C98-03683D4FD366}"/>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a:extLst>
                <a:ext uri="{FF2B5EF4-FFF2-40B4-BE49-F238E27FC236}">
                  <a16:creationId xmlns:a16="http://schemas.microsoft.com/office/drawing/2014/main" id="{5D593E7D-CB98-4D46-A3CC-D9E7189A9A66}"/>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040FD8C3-0F36-48AB-A6E4-768EFF2C6679}"/>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A75B3F26-CF4F-4E39-8A8B-6B6627E8A4E0}"/>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53E9190E-0273-4875-909D-896F41D07174}"/>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188DEC40-803A-4F28-B1EF-6282BD477645}"/>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a:extLst>
              <a:ext uri="{FF2B5EF4-FFF2-40B4-BE49-F238E27FC236}">
                <a16:creationId xmlns:a16="http://schemas.microsoft.com/office/drawing/2014/main" id="{7FC8566B-A901-4DB1-9E23-611FE3EBE7E3}"/>
              </a:ext>
            </a:extLst>
          </p:cNvPr>
          <p:cNvSpPr txBox="1"/>
          <p:nvPr/>
        </p:nvSpPr>
        <p:spPr>
          <a:xfrm>
            <a:off x="5732914" y="1826452"/>
            <a:ext cx="5109091" cy="2062103"/>
          </a:xfrm>
          <a:prstGeom prst="rect">
            <a:avLst/>
          </a:prstGeom>
          <a:noFill/>
        </p:spPr>
        <p:txBody>
          <a:bodyPr wrap="none" rtlCol="0">
            <a:spAutoFit/>
            <a:scene3d>
              <a:camera prst="orthographicFront"/>
              <a:lightRig rig="threePt" dir="t"/>
            </a:scene3d>
            <a:sp3d contourW="12700"/>
          </a:bodyPr>
          <a:lstStyle/>
          <a:p>
            <a:pPr defTabSz="901073">
              <a:defRPr/>
            </a:pPr>
            <a:r>
              <a:rPr lang="zh-CN" altLang="en-US" sz="6400" dirty="0">
                <a:latin typeface="微软雅黑" panose="020B0503020204020204" pitchFamily="34" charset="-122"/>
                <a:ea typeface="微软雅黑" panose="020B0503020204020204" pitchFamily="34" charset="-122"/>
                <a:cs typeface="+mn-ea"/>
                <a:sym typeface="+mn-lt"/>
              </a:rPr>
              <a:t>谢谢！</a:t>
            </a:r>
            <a:endParaRPr lang="en-US" altLang="zh-CN" sz="6400" dirty="0">
              <a:latin typeface="微软雅黑" panose="020B0503020204020204" pitchFamily="34" charset="-122"/>
              <a:ea typeface="微软雅黑" panose="020B0503020204020204" pitchFamily="34" charset="-122"/>
              <a:cs typeface="+mn-ea"/>
              <a:sym typeface="+mn-lt"/>
            </a:endParaRPr>
          </a:p>
          <a:p>
            <a:pPr defTabSz="901073">
              <a:defRPr/>
            </a:pPr>
            <a:r>
              <a:rPr lang="zh-CN" altLang="en-US" sz="6400" dirty="0">
                <a:latin typeface="微软雅黑" panose="020B0503020204020204" pitchFamily="34" charset="-122"/>
                <a:ea typeface="微软雅黑" panose="020B0503020204020204" pitchFamily="34" charset="-122"/>
                <a:cs typeface="+mn-ea"/>
                <a:sym typeface="+mn-lt"/>
              </a:rPr>
              <a:t>小学期快乐！</a:t>
            </a:r>
          </a:p>
        </p:txBody>
      </p:sp>
    </p:spTree>
    <p:extLst>
      <p:ext uri="{BB962C8B-B14F-4D97-AF65-F5344CB8AC3E}">
        <p14:creationId xmlns:p14="http://schemas.microsoft.com/office/powerpoint/2010/main" val="1279030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8">
            <a:extLst>
              <a:ext uri="{FF2B5EF4-FFF2-40B4-BE49-F238E27FC236}">
                <a16:creationId xmlns:a16="http://schemas.microsoft.com/office/drawing/2014/main" id="{363CCC68-D59E-47F0-94D0-96491EA3C7EA}"/>
              </a:ext>
            </a:extLst>
          </p:cNvPr>
          <p:cNvSpPr txBox="1"/>
          <p:nvPr/>
        </p:nvSpPr>
        <p:spPr>
          <a:xfrm>
            <a:off x="4334467" y="670357"/>
            <a:ext cx="3744178" cy="369332"/>
          </a:xfrm>
          <a:prstGeom prst="rect">
            <a:avLst/>
          </a:prstGeom>
          <a:noFill/>
        </p:spPr>
        <p:txBody>
          <a:bodyPr wrap="square" lIns="0" tIns="0" rIns="0" bIns="0" rtlCol="0" anchor="ctr">
            <a:spAutoFit/>
          </a:bodyPr>
          <a:lstStyle/>
          <a:p>
            <a:pPr algn="ctr"/>
            <a:r>
              <a:rPr lang="en-US" altLang="zh-CN"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OVERVIEW</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8" name="矩形: 圆角 17">
            <a:extLst>
              <a:ext uri="{FF2B5EF4-FFF2-40B4-BE49-F238E27FC236}">
                <a16:creationId xmlns:a16="http://schemas.microsoft.com/office/drawing/2014/main" id="{A399798E-D4E7-4EE4-ACC9-C4880D09D6D5}"/>
              </a:ext>
            </a:extLst>
          </p:cNvPr>
          <p:cNvSpPr/>
          <p:nvPr/>
        </p:nvSpPr>
        <p:spPr>
          <a:xfrm>
            <a:off x="1799770" y="2941549"/>
            <a:ext cx="2917372" cy="1206849"/>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600" b="1" dirty="0">
                <a:solidFill>
                  <a:schemeClr val="tx1"/>
                </a:solidFill>
              </a:rPr>
              <a:t>智能车系统</a:t>
            </a:r>
          </a:p>
        </p:txBody>
      </p:sp>
      <p:sp>
        <p:nvSpPr>
          <p:cNvPr id="19" name="矩形: 圆角 18">
            <a:extLst>
              <a:ext uri="{FF2B5EF4-FFF2-40B4-BE49-F238E27FC236}">
                <a16:creationId xmlns:a16="http://schemas.microsoft.com/office/drawing/2014/main" id="{EBE1E436-8512-42A7-A982-9DA59897EB33}"/>
              </a:ext>
            </a:extLst>
          </p:cNvPr>
          <p:cNvSpPr/>
          <p:nvPr/>
        </p:nvSpPr>
        <p:spPr>
          <a:xfrm>
            <a:off x="5907314" y="4148397"/>
            <a:ext cx="4155567" cy="1335314"/>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600" b="1" dirty="0">
                <a:solidFill>
                  <a:schemeClr val="tx1"/>
                </a:solidFill>
              </a:rPr>
              <a:t>车辆控制</a:t>
            </a:r>
          </a:p>
        </p:txBody>
      </p:sp>
      <p:sp>
        <p:nvSpPr>
          <p:cNvPr id="20" name="矩形: 圆角 19">
            <a:extLst>
              <a:ext uri="{FF2B5EF4-FFF2-40B4-BE49-F238E27FC236}">
                <a16:creationId xmlns:a16="http://schemas.microsoft.com/office/drawing/2014/main" id="{021D85FA-3D97-4034-9CE6-4CD11CE84E33}"/>
              </a:ext>
            </a:extLst>
          </p:cNvPr>
          <p:cNvSpPr/>
          <p:nvPr/>
        </p:nvSpPr>
        <p:spPr>
          <a:xfrm>
            <a:off x="5907314" y="1919516"/>
            <a:ext cx="4155568" cy="123561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600" b="1" dirty="0">
                <a:solidFill>
                  <a:schemeClr val="tx1"/>
                </a:solidFill>
              </a:rPr>
              <a:t>车辆感知</a:t>
            </a:r>
          </a:p>
        </p:txBody>
      </p:sp>
      <p:cxnSp>
        <p:nvCxnSpPr>
          <p:cNvPr id="22" name="直接箭头连接符 21">
            <a:extLst>
              <a:ext uri="{FF2B5EF4-FFF2-40B4-BE49-F238E27FC236}">
                <a16:creationId xmlns:a16="http://schemas.microsoft.com/office/drawing/2014/main" id="{0C0FE346-6217-4B9C-BA8B-B17541CB5B35}"/>
              </a:ext>
            </a:extLst>
          </p:cNvPr>
          <p:cNvCxnSpPr>
            <a:cxnSpLocks/>
            <a:stCxn id="18" idx="3"/>
            <a:endCxn id="20" idx="1"/>
          </p:cNvCxnSpPr>
          <p:nvPr/>
        </p:nvCxnSpPr>
        <p:spPr>
          <a:xfrm flipV="1">
            <a:off x="4717142" y="2537321"/>
            <a:ext cx="1190172" cy="100765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4C94BC0E-106E-4647-B1F0-1354CF67F6EB}"/>
              </a:ext>
            </a:extLst>
          </p:cNvPr>
          <p:cNvCxnSpPr>
            <a:cxnSpLocks/>
            <a:endCxn id="19" idx="1"/>
          </p:cNvCxnSpPr>
          <p:nvPr/>
        </p:nvCxnSpPr>
        <p:spPr>
          <a:xfrm>
            <a:off x="4717143" y="3822784"/>
            <a:ext cx="1190171" cy="99327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78414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12166D8-1282-4676-8CC3-7B48D3508016}"/>
              </a:ext>
            </a:extLst>
          </p:cNvPr>
          <p:cNvGrpSpPr/>
          <p:nvPr/>
        </p:nvGrpSpPr>
        <p:grpSpPr>
          <a:xfrm flipH="1">
            <a:off x="-905302" y="0"/>
            <a:ext cx="13097302" cy="6858000"/>
            <a:chOff x="-1" y="0"/>
            <a:chExt cx="13097302" cy="6858000"/>
          </a:xfrm>
        </p:grpSpPr>
        <p:sp>
          <p:nvSpPr>
            <p:cNvPr id="6" name="等腰三角形 5">
              <a:extLst>
                <a:ext uri="{FF2B5EF4-FFF2-40B4-BE49-F238E27FC236}">
                  <a16:creationId xmlns:a16="http://schemas.microsoft.com/office/drawing/2014/main" id="{CD5745AA-A226-4B06-962D-8A418443EB8F}"/>
                </a:ext>
              </a:extLst>
            </p:cNvPr>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a:extLst>
                <a:ext uri="{FF2B5EF4-FFF2-40B4-BE49-F238E27FC236}">
                  <a16:creationId xmlns:a16="http://schemas.microsoft.com/office/drawing/2014/main" id="{07E64A9A-1237-4B18-B777-11FF101C5D6D}"/>
                </a:ext>
              </a:extLst>
            </p:cNvPr>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a:extLst>
                <a:ext uri="{FF2B5EF4-FFF2-40B4-BE49-F238E27FC236}">
                  <a16:creationId xmlns:a16="http://schemas.microsoft.com/office/drawing/2014/main" id="{AF778B40-C90D-4EC5-B159-22186CB3E39B}"/>
                </a:ext>
              </a:extLst>
            </p:cNvPr>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a:extLst>
                <a:ext uri="{FF2B5EF4-FFF2-40B4-BE49-F238E27FC236}">
                  <a16:creationId xmlns:a16="http://schemas.microsoft.com/office/drawing/2014/main" id="{39CA57CB-19F6-49BA-A6F5-D9509B6A62AB}"/>
                </a:ext>
              </a:extLst>
            </p:cNvPr>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a:extLst>
                <a:ext uri="{FF2B5EF4-FFF2-40B4-BE49-F238E27FC236}">
                  <a16:creationId xmlns:a16="http://schemas.microsoft.com/office/drawing/2014/main" id="{7CDBD204-FF71-4CD2-86D2-3A134E325B40}"/>
                </a:ext>
              </a:extLst>
            </p:cNvPr>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a:extLst>
                <a:ext uri="{FF2B5EF4-FFF2-40B4-BE49-F238E27FC236}">
                  <a16:creationId xmlns:a16="http://schemas.microsoft.com/office/drawing/2014/main" id="{8C641766-B4D2-46A8-8A24-EB1D12C58CC3}"/>
                </a:ext>
              </a:extLst>
            </p:cNvPr>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a:extLst>
                <a:ext uri="{FF2B5EF4-FFF2-40B4-BE49-F238E27FC236}">
                  <a16:creationId xmlns:a16="http://schemas.microsoft.com/office/drawing/2014/main" id="{9AE44CC5-6D5B-462E-9305-70E453988A97}"/>
                </a:ext>
              </a:extLst>
            </p:cNvPr>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a:extLst>
                <a:ext uri="{FF2B5EF4-FFF2-40B4-BE49-F238E27FC236}">
                  <a16:creationId xmlns:a16="http://schemas.microsoft.com/office/drawing/2014/main" id="{2F4B05E6-2541-4092-9279-30A461F53EA3}"/>
                </a:ext>
              </a:extLst>
            </p:cNvPr>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a:extLst>
              <a:ext uri="{FF2B5EF4-FFF2-40B4-BE49-F238E27FC236}">
                <a16:creationId xmlns:a16="http://schemas.microsoft.com/office/drawing/2014/main" id="{B5D4ACDC-906F-4A57-9248-767E90D8E292}"/>
              </a:ext>
            </a:extLst>
          </p:cNvPr>
          <p:cNvSpPr txBox="1"/>
          <p:nvPr/>
        </p:nvSpPr>
        <p:spPr bwMode="auto">
          <a:xfrm>
            <a:off x="1932872" y="2657197"/>
            <a:ext cx="4171076" cy="738409"/>
          </a:xfrm>
          <a:prstGeom prst="rect">
            <a:avLst/>
          </a:prstGeom>
          <a:noFill/>
          <a:effectLst/>
        </p:spPr>
        <p:txBody>
          <a:bodyPr wrap="square" lIns="121670" tIns="60834" rIns="121670" bIns="60834">
            <a:spAutoFit/>
          </a:bodyPr>
          <a:lstStyle/>
          <a:p>
            <a:r>
              <a:rPr lang="zh-CN" altLang="en-US" sz="4000" spc="600" dirty="0">
                <a:latin typeface="微软雅黑" panose="020B0503020204020204" pitchFamily="34" charset="-122"/>
                <a:ea typeface="微软雅黑" panose="020B0503020204020204" pitchFamily="34" charset="-122"/>
                <a:cs typeface="+mn-ea"/>
                <a:sym typeface="+mn-lt"/>
              </a:rPr>
              <a:t>单目测距</a:t>
            </a:r>
          </a:p>
        </p:txBody>
      </p:sp>
      <p:sp>
        <p:nvSpPr>
          <p:cNvPr id="15" name="文本框 14">
            <a:extLst>
              <a:ext uri="{FF2B5EF4-FFF2-40B4-BE49-F238E27FC236}">
                <a16:creationId xmlns:a16="http://schemas.microsoft.com/office/drawing/2014/main" id="{E1A88D64-B143-4BB4-91A3-2561EADACCDB}"/>
              </a:ext>
            </a:extLst>
          </p:cNvPr>
          <p:cNvSpPr txBox="1"/>
          <p:nvPr/>
        </p:nvSpPr>
        <p:spPr>
          <a:xfrm>
            <a:off x="1952206" y="3517006"/>
            <a:ext cx="5795172"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dirty="0">
                <a:latin typeface="微软雅黑" panose="020B0503020204020204" pitchFamily="34" charset="-122"/>
                <a:ea typeface="微软雅黑" panose="020B0503020204020204" pitchFamily="34" charset="-122"/>
                <a:cs typeface="+mn-ea"/>
                <a:sym typeface="+mn-lt"/>
              </a:rPr>
              <a:t>基于汽车分类的前车测距</a:t>
            </a:r>
          </a:p>
        </p:txBody>
      </p:sp>
      <p:sp>
        <p:nvSpPr>
          <p:cNvPr id="16" name="标题层">
            <a:extLst>
              <a:ext uri="{FF2B5EF4-FFF2-40B4-BE49-F238E27FC236}">
                <a16:creationId xmlns:a16="http://schemas.microsoft.com/office/drawing/2014/main" id="{454D4248-29E6-4E98-BDE2-7F43E156C75C}"/>
              </a:ext>
            </a:extLst>
          </p:cNvPr>
          <p:cNvSpPr txBox="1"/>
          <p:nvPr/>
        </p:nvSpPr>
        <p:spPr bwMode="auto">
          <a:xfrm>
            <a:off x="1932872" y="1857232"/>
            <a:ext cx="4171076" cy="738409"/>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TWO</a:t>
            </a:r>
            <a:endParaRPr lang="zh-CN" altLang="en-US" sz="4000" spc="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12533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53" presetClass="entr" presetSubtype="16"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 presetClass="entr" presetSubtype="2" decel="5250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8">
            <a:extLst>
              <a:ext uri="{FF2B5EF4-FFF2-40B4-BE49-F238E27FC236}">
                <a16:creationId xmlns:a16="http://schemas.microsoft.com/office/drawing/2014/main" id="{630D2532-FA95-4EDD-9CDE-41846C08A0A8}"/>
              </a:ext>
            </a:extLst>
          </p:cNvPr>
          <p:cNvSpPr txBox="1"/>
          <p:nvPr/>
        </p:nvSpPr>
        <p:spPr>
          <a:xfrm>
            <a:off x="4182067" y="553855"/>
            <a:ext cx="3744178" cy="430887"/>
          </a:xfrm>
          <a:prstGeom prst="rect">
            <a:avLst/>
          </a:prstGeom>
          <a:noFill/>
        </p:spPr>
        <p:txBody>
          <a:bodyPr wrap="square" lIns="0" tIns="0" rIns="0" bIns="0" rtlCol="0" anchor="ctr">
            <a:spAutoFit/>
          </a:bodyPr>
          <a:lstStyle/>
          <a:p>
            <a:pPr algn="ctr"/>
            <a:r>
              <a:rPr lang="zh-CN" altLang="en-US" sz="28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单目测距</a:t>
            </a:r>
          </a:p>
        </p:txBody>
      </p:sp>
      <p:pic>
        <p:nvPicPr>
          <p:cNvPr id="3" name="图片 2">
            <a:extLst>
              <a:ext uri="{FF2B5EF4-FFF2-40B4-BE49-F238E27FC236}">
                <a16:creationId xmlns:a16="http://schemas.microsoft.com/office/drawing/2014/main" id="{2C159F82-52B3-4EE3-A9AC-AF646C5CC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48" y="-585265"/>
            <a:ext cx="12737012" cy="7164569"/>
          </a:xfrm>
          <a:prstGeom prst="rect">
            <a:avLst/>
          </a:prstGeom>
        </p:spPr>
      </p:pic>
      <p:sp>
        <p:nvSpPr>
          <p:cNvPr id="45" name="Rectangle 29">
            <a:extLst>
              <a:ext uri="{FF2B5EF4-FFF2-40B4-BE49-F238E27FC236}">
                <a16:creationId xmlns:a16="http://schemas.microsoft.com/office/drawing/2014/main" id="{EFC9211E-19FF-4E98-BD5E-BA1D7482320E}"/>
              </a:ext>
            </a:extLst>
          </p:cNvPr>
          <p:cNvSpPr/>
          <p:nvPr/>
        </p:nvSpPr>
        <p:spPr>
          <a:xfrm>
            <a:off x="2044717" y="5721459"/>
            <a:ext cx="8018878" cy="700576"/>
          </a:xfrm>
          <a:prstGeom prst="rect">
            <a:avLst/>
          </a:prstGeom>
        </p:spPr>
        <p:txBody>
          <a:bodyPr wrap="square">
            <a:spAutoFit/>
          </a:bodyPr>
          <a:lstStyle/>
          <a:p>
            <a:pPr>
              <a:lnSpc>
                <a:spcPct val="150000"/>
              </a:lnSpc>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上图为摄像机成像的俯视示意图，可以看出，物体与像构成了一对相似三角形，于是在知晓像大小、相机焦距以及物体实际大小的情况下，可以轻松得出物体到相机的实际距离</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05746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3672" y="2324178"/>
            <a:ext cx="2644657" cy="2930370"/>
            <a:chOff x="4669152" y="2204864"/>
            <a:chExt cx="2853697" cy="3161994"/>
          </a:xfrm>
        </p:grpSpPr>
        <p:sp>
          <p:nvSpPr>
            <p:cNvPr id="28" name="矩形: 剪去单角 444"/>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1" name="任意多边形: 形状 445"/>
            <p:cNvSpPr>
              <a:spLocks/>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2</a:t>
              </a:r>
            </a:p>
          </p:txBody>
        </p:sp>
      </p:grpSp>
      <p:grpSp>
        <p:nvGrpSpPr>
          <p:cNvPr id="57" name="组合 56"/>
          <p:cNvGrpSpPr/>
          <p:nvPr/>
        </p:nvGrpSpPr>
        <p:grpSpPr>
          <a:xfrm>
            <a:off x="1703943" y="2324178"/>
            <a:ext cx="2644657" cy="2930370"/>
            <a:chOff x="1703943" y="2324178"/>
            <a:chExt cx="2644657" cy="2930370"/>
          </a:xfrm>
        </p:grpSpPr>
        <p:sp>
          <p:nvSpPr>
            <p:cNvPr id="25" name="矩形: 剪去单角 437"/>
            <p:cNvSpPr/>
            <p:nvPr/>
          </p:nvSpPr>
          <p:spPr>
            <a:xfrm>
              <a:off x="1703943" y="2324178"/>
              <a:ext cx="2644655" cy="2930370"/>
            </a:xfrm>
            <a:prstGeom prst="snip1Rect">
              <a:avLst>
                <a:gd name="adj" fmla="val 29383"/>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1703944" y="5140390"/>
              <a:ext cx="2644655" cy="114158"/>
            </a:xfrm>
            <a:prstGeom prst="rect">
              <a:avLst/>
            </a:prstGeom>
            <a:solidFill>
              <a:schemeClr val="accent2"/>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27" name="任意多边形: 形状 438"/>
            <p:cNvSpPr>
              <a:spLocks/>
            </p:cNvSpPr>
            <p:nvPr/>
          </p:nvSpPr>
          <p:spPr bwMode="auto">
            <a:xfrm>
              <a:off x="3681365" y="2324178"/>
              <a:ext cx="667235" cy="66723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latin typeface="微软雅黑" panose="020B0503020204020204" pitchFamily="34" charset="-122"/>
                  <a:ea typeface="微软雅黑" panose="020B0503020204020204" pitchFamily="34" charset="-122"/>
                  <a:cs typeface="+mn-ea"/>
                  <a:sym typeface="+mn-lt"/>
                </a:rPr>
                <a:t>1</a:t>
              </a:r>
            </a:p>
          </p:txBody>
        </p:sp>
      </p:grpSp>
      <p:grpSp>
        <p:nvGrpSpPr>
          <p:cNvPr id="8" name="组合 7"/>
          <p:cNvGrpSpPr/>
          <p:nvPr/>
        </p:nvGrpSpPr>
        <p:grpSpPr>
          <a:xfrm>
            <a:off x="7843402" y="2324178"/>
            <a:ext cx="2644657" cy="2930370"/>
            <a:chOff x="247577" y="3140968"/>
            <a:chExt cx="2501994" cy="2772295"/>
          </a:xfrm>
        </p:grpSpPr>
        <p:sp>
          <p:nvSpPr>
            <p:cNvPr id="15" name="矩形: 剪去单角 455"/>
            <p:cNvSpPr/>
            <p:nvPr/>
          </p:nvSpPr>
          <p:spPr>
            <a:xfrm>
              <a:off x="247577" y="3140968"/>
              <a:ext cx="2501992" cy="2772295"/>
            </a:xfrm>
            <a:prstGeom prst="snip1Rect">
              <a:avLst>
                <a:gd name="adj" fmla="val 29383"/>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247578" y="5805263"/>
              <a:ext cx="2501992" cy="108000"/>
            </a:xfrm>
            <a:prstGeom prst="rect">
              <a:avLst/>
            </a:prstGeom>
            <a:solidFill>
              <a:schemeClr val="accent2"/>
            </a:solidFill>
            <a:ln w="3175">
              <a:noFill/>
              <a:prstDash val="solid"/>
              <a:round/>
              <a:headEnd/>
              <a:tailEnd/>
            </a:ln>
            <a:effectLst/>
          </p:spPr>
          <p:txBody>
            <a:bodyPr anchor="ct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17" name="任意多边形: 形状 456"/>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latin typeface="微软雅黑" panose="020B0503020204020204" pitchFamily="34" charset="-122"/>
                  <a:ea typeface="微软雅黑" panose="020B0503020204020204" pitchFamily="34" charset="-122"/>
                  <a:cs typeface="+mn-ea"/>
                  <a:sym typeface="+mn-lt"/>
                </a:rPr>
                <a:t>3</a:t>
              </a:r>
            </a:p>
          </p:txBody>
        </p:sp>
      </p:grpSp>
      <p:sp>
        <p:nvSpPr>
          <p:cNvPr id="44" name="TextBox 23">
            <a:extLst>
              <a:ext uri="{FF2B5EF4-FFF2-40B4-BE49-F238E27FC236}">
                <a16:creationId xmlns:a16="http://schemas.microsoft.com/office/drawing/2014/main" id="{D2EF853C-9CD5-43A9-AE88-92D9B4862F21}"/>
              </a:ext>
            </a:extLst>
          </p:cNvPr>
          <p:cNvSpPr txBox="1"/>
          <p:nvPr/>
        </p:nvSpPr>
        <p:spPr>
          <a:xfrm>
            <a:off x="2034804" y="3724368"/>
            <a:ext cx="2128762" cy="587469"/>
          </a:xfrm>
          <a:prstGeom prst="rect">
            <a:avLst/>
          </a:prstGeom>
          <a:noFill/>
        </p:spPr>
        <p:txBody>
          <a:bodyPr wrap="square" rtlCol="0">
            <a:spAutoFit/>
          </a:bodyPr>
          <a:lstStyle/>
          <a:p>
            <a:pPr>
              <a:lnSpc>
                <a:spcPct val="12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为什么要进行图片增强</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图片增强举例</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45" name="TextBox 24">
            <a:extLst>
              <a:ext uri="{FF2B5EF4-FFF2-40B4-BE49-F238E27FC236}">
                <a16:creationId xmlns:a16="http://schemas.microsoft.com/office/drawing/2014/main" id="{35B62D24-1424-4DB5-BDB5-C9A4E61CB8BE}"/>
              </a:ext>
            </a:extLst>
          </p:cNvPr>
          <p:cNvSpPr txBox="1"/>
          <p:nvPr/>
        </p:nvSpPr>
        <p:spPr>
          <a:xfrm>
            <a:off x="2034803" y="3429000"/>
            <a:ext cx="1529411" cy="338554"/>
          </a:xfrm>
          <a:prstGeom prst="rect">
            <a:avLst/>
          </a:prstGeom>
          <a:noFill/>
        </p:spPr>
        <p:txBody>
          <a:bodyPr wrap="square" rtlCol="0">
            <a:spAutoFit/>
          </a:bodyPr>
          <a:lstStyle/>
          <a:p>
            <a:r>
              <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rPr>
              <a:t>图片增强</a:t>
            </a:r>
          </a:p>
        </p:txBody>
      </p:sp>
      <p:sp>
        <p:nvSpPr>
          <p:cNvPr id="46" name="TextBox 23">
            <a:extLst>
              <a:ext uri="{FF2B5EF4-FFF2-40B4-BE49-F238E27FC236}">
                <a16:creationId xmlns:a16="http://schemas.microsoft.com/office/drawing/2014/main" id="{46514C5E-0CF7-4D19-B948-6C60708C2219}"/>
              </a:ext>
            </a:extLst>
          </p:cNvPr>
          <p:cNvSpPr txBox="1"/>
          <p:nvPr/>
        </p:nvSpPr>
        <p:spPr>
          <a:xfrm>
            <a:off x="5031619" y="3748161"/>
            <a:ext cx="2128762" cy="328936"/>
          </a:xfrm>
          <a:prstGeom prst="rect">
            <a:avLst/>
          </a:prstGeom>
          <a:noFill/>
        </p:spPr>
        <p:txBody>
          <a:bodyPr wrap="square" rtlCol="0">
            <a:spAutoFit/>
          </a:bodyPr>
          <a:lstStyle/>
          <a:p>
            <a:pPr>
              <a:lnSpc>
                <a:spcPct val="120000"/>
              </a:lnSpc>
            </a:pPr>
            <a:r>
              <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CNN</a:t>
            </a:r>
          </a:p>
        </p:txBody>
      </p:sp>
      <p:sp>
        <p:nvSpPr>
          <p:cNvPr id="47" name="TextBox 24">
            <a:extLst>
              <a:ext uri="{FF2B5EF4-FFF2-40B4-BE49-F238E27FC236}">
                <a16:creationId xmlns:a16="http://schemas.microsoft.com/office/drawing/2014/main" id="{6B37007D-916E-44B5-BDF2-9F667906CA5F}"/>
              </a:ext>
            </a:extLst>
          </p:cNvPr>
          <p:cNvSpPr txBox="1"/>
          <p:nvPr/>
        </p:nvSpPr>
        <p:spPr>
          <a:xfrm>
            <a:off x="5031617" y="3452793"/>
            <a:ext cx="1529411" cy="338554"/>
          </a:xfrm>
          <a:prstGeom prst="rect">
            <a:avLst/>
          </a:prstGeom>
          <a:noFill/>
        </p:spPr>
        <p:txBody>
          <a:bodyPr wrap="square" rtlCol="0">
            <a:spAutoFit/>
          </a:bodyPr>
          <a:lstStyle/>
          <a:p>
            <a:r>
              <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rPr>
              <a:t>图片分类器</a:t>
            </a:r>
          </a:p>
        </p:txBody>
      </p:sp>
      <p:sp>
        <p:nvSpPr>
          <p:cNvPr id="58" name="TextBox 23">
            <a:extLst>
              <a:ext uri="{FF2B5EF4-FFF2-40B4-BE49-F238E27FC236}">
                <a16:creationId xmlns:a16="http://schemas.microsoft.com/office/drawing/2014/main" id="{7E296E5A-C78D-406E-BE20-2483C34EB1E8}"/>
              </a:ext>
            </a:extLst>
          </p:cNvPr>
          <p:cNvSpPr txBox="1"/>
          <p:nvPr/>
        </p:nvSpPr>
        <p:spPr>
          <a:xfrm>
            <a:off x="8195700" y="3748161"/>
            <a:ext cx="2128762" cy="328936"/>
          </a:xfrm>
          <a:prstGeom prst="rect">
            <a:avLst/>
          </a:prstGeom>
          <a:noFill/>
        </p:spPr>
        <p:txBody>
          <a:bodyPr wrap="square" rtlCol="0">
            <a:spAutoFit/>
          </a:bodyPr>
          <a:lstStyle/>
          <a:p>
            <a:pPr>
              <a:lnSpc>
                <a:spcPct val="120000"/>
              </a:lnSpc>
            </a:pPr>
            <a:r>
              <a:rPr lang="zh-CN" altLang="en-US" sz="1400" dirty="0">
                <a:solidFill>
                  <a:schemeClr val="tx1">
                    <a:lumMod val="75000"/>
                  </a:schemeClr>
                </a:solidFill>
                <a:latin typeface="微软雅黑" panose="020B0503020204020204" pitchFamily="34" charset="-122"/>
                <a:ea typeface="微软雅黑" panose="020B0503020204020204" pitchFamily="34" charset="-122"/>
                <a:cs typeface="+mn-ea"/>
                <a:sym typeface="+mn-lt"/>
              </a:rPr>
              <a:t>基于相机成像原理测距</a:t>
            </a:r>
            <a:endParaRPr lang="en-US" altLang="zh-CN" sz="14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59" name="TextBox 24">
            <a:extLst>
              <a:ext uri="{FF2B5EF4-FFF2-40B4-BE49-F238E27FC236}">
                <a16:creationId xmlns:a16="http://schemas.microsoft.com/office/drawing/2014/main" id="{C2A01A6C-4B61-43D0-9900-2B2D804198D9}"/>
              </a:ext>
            </a:extLst>
          </p:cNvPr>
          <p:cNvSpPr txBox="1"/>
          <p:nvPr/>
        </p:nvSpPr>
        <p:spPr>
          <a:xfrm>
            <a:off x="8195699" y="3452793"/>
            <a:ext cx="1529411" cy="338554"/>
          </a:xfrm>
          <a:prstGeom prst="rect">
            <a:avLst/>
          </a:prstGeom>
          <a:noFill/>
        </p:spPr>
        <p:txBody>
          <a:bodyPr wrap="square" rtlCol="0">
            <a:spAutoFit/>
          </a:bodyPr>
          <a:lstStyle/>
          <a:p>
            <a:r>
              <a:rPr lang="zh-CN" altLang="en-US" sz="1600" b="1" dirty="0">
                <a:solidFill>
                  <a:schemeClr val="tx1">
                    <a:lumMod val="75000"/>
                  </a:schemeClr>
                </a:solidFill>
                <a:latin typeface="微软雅黑" panose="020B0503020204020204" pitchFamily="34" charset="-122"/>
                <a:ea typeface="微软雅黑" panose="020B0503020204020204" pitchFamily="34" charset="-122"/>
                <a:cs typeface="+mn-ea"/>
                <a:sym typeface="+mn-lt"/>
              </a:rPr>
              <a:t>单目测距</a:t>
            </a:r>
          </a:p>
        </p:txBody>
      </p:sp>
      <p:sp>
        <p:nvSpPr>
          <p:cNvPr id="24" name="TextBox 8">
            <a:extLst>
              <a:ext uri="{FF2B5EF4-FFF2-40B4-BE49-F238E27FC236}">
                <a16:creationId xmlns:a16="http://schemas.microsoft.com/office/drawing/2014/main" id="{EF3EC0C5-03EB-4CC8-B200-A1B6997A5F56}"/>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单目测距</a:t>
            </a:r>
          </a:p>
        </p:txBody>
      </p:sp>
    </p:spTree>
    <p:extLst>
      <p:ext uri="{BB962C8B-B14F-4D97-AF65-F5344CB8AC3E}">
        <p14:creationId xmlns:p14="http://schemas.microsoft.com/office/powerpoint/2010/main" val="32630458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p:tgtEl>
                                          <p:spTgt spid="44"/>
                                        </p:tgtEl>
                                        <p:attrNameLst>
                                          <p:attrName>ppt_y</p:attrName>
                                        </p:attrNameLst>
                                      </p:cBhvr>
                                      <p:tavLst>
                                        <p:tav tm="0">
                                          <p:val>
                                            <p:strVal val="#ppt_y+#ppt_h*1.125000"/>
                                          </p:val>
                                        </p:tav>
                                        <p:tav tm="100000">
                                          <p:val>
                                            <p:strVal val="#ppt_y"/>
                                          </p:val>
                                        </p:tav>
                                      </p:tavLst>
                                    </p:anim>
                                    <p:animEffect transition="in" filter="wipe(up)">
                                      <p:cBhvr>
                                        <p:cTn id="26" dur="500"/>
                                        <p:tgtEl>
                                          <p:spTgt spid="4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p:tgtEl>
                                          <p:spTgt spid="45"/>
                                        </p:tgtEl>
                                        <p:attrNameLst>
                                          <p:attrName>ppt_y</p:attrName>
                                        </p:attrNameLst>
                                      </p:cBhvr>
                                      <p:tavLst>
                                        <p:tav tm="0">
                                          <p:val>
                                            <p:strVal val="#ppt_y-#ppt_h*1.125000"/>
                                          </p:val>
                                        </p:tav>
                                        <p:tav tm="100000">
                                          <p:val>
                                            <p:strVal val="#ppt_y"/>
                                          </p:val>
                                        </p:tav>
                                      </p:tavLst>
                                    </p:anim>
                                    <p:animEffect transition="in" filter="wipe(down)">
                                      <p:cBhvr>
                                        <p:cTn id="30" dur="500"/>
                                        <p:tgtEl>
                                          <p:spTgt spid="45"/>
                                        </p:tgtEl>
                                      </p:cBhvr>
                                    </p:animEffect>
                                  </p:childTnLst>
                                </p:cTn>
                              </p:par>
                            </p:childTnLst>
                          </p:cTn>
                        </p:par>
                        <p:par>
                          <p:cTn id="31" fill="hold">
                            <p:stCondLst>
                              <p:cond delay="2000"/>
                            </p:stCondLst>
                            <p:childTnLst>
                              <p:par>
                                <p:cTn id="32" presetID="1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p:tgtEl>
                                          <p:spTgt spid="46"/>
                                        </p:tgtEl>
                                        <p:attrNameLst>
                                          <p:attrName>ppt_y</p:attrName>
                                        </p:attrNameLst>
                                      </p:cBhvr>
                                      <p:tavLst>
                                        <p:tav tm="0">
                                          <p:val>
                                            <p:strVal val="#ppt_y+#ppt_h*1.125000"/>
                                          </p:val>
                                        </p:tav>
                                        <p:tav tm="100000">
                                          <p:val>
                                            <p:strVal val="#ppt_y"/>
                                          </p:val>
                                        </p:tav>
                                      </p:tavLst>
                                    </p:anim>
                                    <p:animEffect transition="in" filter="wipe(up)">
                                      <p:cBhvr>
                                        <p:cTn id="35" dur="500"/>
                                        <p:tgtEl>
                                          <p:spTgt spid="46"/>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p:tgtEl>
                                          <p:spTgt spid="47"/>
                                        </p:tgtEl>
                                        <p:attrNameLst>
                                          <p:attrName>ppt_y</p:attrName>
                                        </p:attrNameLst>
                                      </p:cBhvr>
                                      <p:tavLst>
                                        <p:tav tm="0">
                                          <p:val>
                                            <p:strVal val="#ppt_y-#ppt_h*1.125000"/>
                                          </p:val>
                                        </p:tav>
                                        <p:tav tm="100000">
                                          <p:val>
                                            <p:strVal val="#ppt_y"/>
                                          </p:val>
                                        </p:tav>
                                      </p:tavLst>
                                    </p:anim>
                                    <p:animEffect transition="in" filter="wipe(down)">
                                      <p:cBhvr>
                                        <p:cTn id="39" dur="500"/>
                                        <p:tgtEl>
                                          <p:spTgt spid="47"/>
                                        </p:tgtEl>
                                      </p:cBhvr>
                                    </p:animEffect>
                                  </p:childTnLst>
                                </p:cTn>
                              </p:par>
                            </p:childTnLst>
                          </p:cTn>
                        </p:par>
                        <p:par>
                          <p:cTn id="40" fill="hold">
                            <p:stCondLst>
                              <p:cond delay="2500"/>
                            </p:stCondLst>
                            <p:childTnLst>
                              <p:par>
                                <p:cTn id="41" presetID="12" presetClass="entr" presetSubtype="4"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p:tgtEl>
                                          <p:spTgt spid="58"/>
                                        </p:tgtEl>
                                        <p:attrNameLst>
                                          <p:attrName>ppt_y</p:attrName>
                                        </p:attrNameLst>
                                      </p:cBhvr>
                                      <p:tavLst>
                                        <p:tav tm="0">
                                          <p:val>
                                            <p:strVal val="#ppt_y+#ppt_h*1.125000"/>
                                          </p:val>
                                        </p:tav>
                                        <p:tav tm="100000">
                                          <p:val>
                                            <p:strVal val="#ppt_y"/>
                                          </p:val>
                                        </p:tav>
                                      </p:tavLst>
                                    </p:anim>
                                    <p:animEffect transition="in" filter="wipe(up)">
                                      <p:cBhvr>
                                        <p:cTn id="44" dur="500"/>
                                        <p:tgtEl>
                                          <p:spTgt spid="58"/>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p:tgtEl>
                                          <p:spTgt spid="59"/>
                                        </p:tgtEl>
                                        <p:attrNameLst>
                                          <p:attrName>ppt_y</p:attrName>
                                        </p:attrNameLst>
                                      </p:cBhvr>
                                      <p:tavLst>
                                        <p:tav tm="0">
                                          <p:val>
                                            <p:strVal val="#ppt_y-#ppt_h*1.125000"/>
                                          </p:val>
                                        </p:tav>
                                        <p:tav tm="100000">
                                          <p:val>
                                            <p:strVal val="#ppt_y"/>
                                          </p:val>
                                        </p:tav>
                                      </p:tavLst>
                                    </p:anim>
                                    <p:animEffect transition="in" filter="wipe(down)">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7"/>
          <p:cNvSpPr/>
          <p:nvPr/>
        </p:nvSpPr>
        <p:spPr bwMode="auto">
          <a:xfrm>
            <a:off x="8031012" y="1223642"/>
            <a:ext cx="1809331" cy="3439316"/>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7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4" name="平行四边形 3"/>
          <p:cNvSpPr/>
          <p:nvPr/>
        </p:nvSpPr>
        <p:spPr bwMode="auto">
          <a:xfrm>
            <a:off x="2791887" y="2982185"/>
            <a:ext cx="1385567" cy="1680773"/>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7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8" name="平行四边形 17"/>
          <p:cNvSpPr/>
          <p:nvPr/>
        </p:nvSpPr>
        <p:spPr bwMode="auto">
          <a:xfrm>
            <a:off x="4539320" y="2982185"/>
            <a:ext cx="1383980" cy="1680773"/>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7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9" name="平行四边形 18"/>
          <p:cNvSpPr/>
          <p:nvPr/>
        </p:nvSpPr>
        <p:spPr bwMode="auto">
          <a:xfrm>
            <a:off x="6285168" y="2982185"/>
            <a:ext cx="1385566" cy="1680773"/>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7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0" name="平行四边形 19"/>
          <p:cNvSpPr/>
          <p:nvPr/>
        </p:nvSpPr>
        <p:spPr bwMode="auto">
          <a:xfrm flipH="1">
            <a:off x="3075121" y="2982462"/>
            <a:ext cx="2568524" cy="1680498"/>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dirty="0">
              <a:solidFill>
                <a:srgbClr val="4D4D4D"/>
              </a:solidFill>
              <a:latin typeface="微软雅黑" panose="020B0503020204020204" pitchFamily="34" charset="-122"/>
              <a:ea typeface="微软雅黑" panose="020B0503020204020204" pitchFamily="34" charset="-122"/>
              <a:cs typeface="+mn-ea"/>
              <a:sym typeface="+mn-lt"/>
            </a:endParaRPr>
          </a:p>
        </p:txBody>
      </p:sp>
      <p:sp>
        <p:nvSpPr>
          <p:cNvPr id="21" name="平行四边形 20"/>
          <p:cNvSpPr/>
          <p:nvPr/>
        </p:nvSpPr>
        <p:spPr bwMode="auto">
          <a:xfrm flipH="1">
            <a:off x="4821402" y="2982462"/>
            <a:ext cx="2568524" cy="1680498"/>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dirty="0">
              <a:solidFill>
                <a:srgbClr val="4D4D4D"/>
              </a:solidFill>
              <a:latin typeface="微软雅黑" panose="020B0503020204020204" pitchFamily="34" charset="-122"/>
              <a:ea typeface="微软雅黑" panose="020B0503020204020204" pitchFamily="34" charset="-122"/>
              <a:cs typeface="+mn-ea"/>
              <a:sym typeface="+mn-lt"/>
            </a:endParaRPr>
          </a:p>
        </p:txBody>
      </p:sp>
      <p:sp>
        <p:nvSpPr>
          <p:cNvPr id="22" name="平行四边形 21"/>
          <p:cNvSpPr/>
          <p:nvPr/>
        </p:nvSpPr>
        <p:spPr bwMode="auto">
          <a:xfrm flipH="1">
            <a:off x="6567681" y="2982462"/>
            <a:ext cx="2568524" cy="1680498"/>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dirty="0">
              <a:solidFill>
                <a:srgbClr val="4D4D4D"/>
              </a:solidFill>
              <a:latin typeface="微软雅黑" panose="020B0503020204020204" pitchFamily="34" charset="-122"/>
              <a:ea typeface="微软雅黑" panose="020B0503020204020204" pitchFamily="34" charset="-122"/>
              <a:cs typeface="+mn-ea"/>
              <a:sym typeface="+mn-lt"/>
            </a:endParaRPr>
          </a:p>
        </p:txBody>
      </p:sp>
      <p:sp>
        <p:nvSpPr>
          <p:cNvPr id="23" name="平行四边形 22"/>
          <p:cNvSpPr/>
          <p:nvPr/>
        </p:nvSpPr>
        <p:spPr bwMode="auto">
          <a:xfrm>
            <a:off x="2791889" y="2982462"/>
            <a:ext cx="1385092" cy="1680498"/>
          </a:xfrm>
          <a:prstGeom prst="parallelogram">
            <a:avLst>
              <a:gd name="adj" fmla="val 20417"/>
            </a:avLst>
          </a:prstGeom>
          <a:solidFill>
            <a:schemeClr val="accent2"/>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3999" kern="0" dirty="0">
                <a:solidFill>
                  <a:sysClr val="window" lastClr="FFFFFF"/>
                </a:solidFill>
                <a:latin typeface="微软雅黑" panose="020B0503020204020204" pitchFamily="34" charset="-122"/>
                <a:ea typeface="微软雅黑" panose="020B0503020204020204" pitchFamily="34" charset="-122"/>
                <a:cs typeface="+mn-ea"/>
                <a:sym typeface="+mn-lt"/>
              </a:rPr>
              <a:t>A</a:t>
            </a:r>
            <a:endParaRPr lang="zh-CN" altLang="en-US" sz="39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4" name="平行四边形 23"/>
          <p:cNvSpPr/>
          <p:nvPr/>
        </p:nvSpPr>
        <p:spPr bwMode="auto">
          <a:xfrm>
            <a:off x="4538913" y="2982462"/>
            <a:ext cx="1385092" cy="1680498"/>
          </a:xfrm>
          <a:prstGeom prst="parallelogram">
            <a:avLst>
              <a:gd name="adj" fmla="val 20417"/>
            </a:avLst>
          </a:prstGeom>
          <a:solidFill>
            <a:schemeClr val="accent5">
              <a:lumMod val="100000"/>
            </a:schemeClr>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3999" kern="0" dirty="0">
                <a:solidFill>
                  <a:sysClr val="window" lastClr="FFFFFF"/>
                </a:solidFill>
                <a:latin typeface="微软雅黑" panose="020B0503020204020204" pitchFamily="34" charset="-122"/>
                <a:ea typeface="微软雅黑" panose="020B0503020204020204" pitchFamily="34" charset="-122"/>
                <a:cs typeface="+mn-ea"/>
                <a:sym typeface="+mn-lt"/>
              </a:rPr>
              <a:t>B</a:t>
            </a:r>
            <a:endParaRPr lang="zh-CN" altLang="en-US" sz="39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5" name="平行四边形 24"/>
          <p:cNvSpPr/>
          <p:nvPr/>
        </p:nvSpPr>
        <p:spPr bwMode="auto">
          <a:xfrm>
            <a:off x="6285193" y="2982462"/>
            <a:ext cx="1385092" cy="1680498"/>
          </a:xfrm>
          <a:prstGeom prst="parallelogram">
            <a:avLst>
              <a:gd name="adj" fmla="val 20417"/>
            </a:avLst>
          </a:prstGeom>
          <a:solidFill>
            <a:schemeClr val="accent2"/>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3999" kern="0" dirty="0">
                <a:solidFill>
                  <a:sysClr val="window" lastClr="FFFFFF"/>
                </a:solidFill>
                <a:latin typeface="微软雅黑" panose="020B0503020204020204" pitchFamily="34" charset="-122"/>
                <a:ea typeface="微软雅黑" panose="020B0503020204020204" pitchFamily="34" charset="-122"/>
                <a:cs typeface="+mn-ea"/>
                <a:sym typeface="+mn-lt"/>
              </a:rPr>
              <a:t>C</a:t>
            </a:r>
            <a:endParaRPr lang="zh-CN" altLang="en-US" sz="39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6" name="矩形 17"/>
          <p:cNvSpPr/>
          <p:nvPr/>
        </p:nvSpPr>
        <p:spPr bwMode="auto">
          <a:xfrm>
            <a:off x="8158135" y="1350613"/>
            <a:ext cx="1809179" cy="3439316"/>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accent5">
              <a:lumMod val="100000"/>
            </a:schemeClr>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799"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7" name="TextBox 32"/>
          <p:cNvSpPr txBox="1">
            <a:spLocks noChangeArrowheads="1"/>
          </p:cNvSpPr>
          <p:nvPr/>
        </p:nvSpPr>
        <p:spPr bwMode="auto">
          <a:xfrm rot="610177">
            <a:off x="8706189" y="2111983"/>
            <a:ext cx="553998" cy="2246769"/>
          </a:xfrm>
          <a:prstGeom prst="rect">
            <a:avLst/>
          </a:prstGeom>
          <a:noFill/>
          <a:ln w="9525">
            <a:noFill/>
            <a:miter lim="800000"/>
          </a:ln>
        </p:spPr>
        <p:txBody>
          <a:bodyPr vert="eaVert" wrap="none">
            <a:spAutoFit/>
          </a:bodyPr>
          <a:lstStyle/>
          <a:p>
            <a:pPr>
              <a:defRPr/>
            </a:pPr>
            <a:r>
              <a:rPr lang="zh-CN" altLang="en-US" sz="2400" kern="0" dirty="0">
                <a:solidFill>
                  <a:sysClr val="window" lastClr="FFFFFF"/>
                </a:solidFill>
                <a:latin typeface="微软雅黑" panose="020B0503020204020204" pitchFamily="34" charset="-122"/>
                <a:ea typeface="微软雅黑" panose="020B0503020204020204" pitchFamily="34" charset="-122"/>
                <a:cs typeface="+mn-ea"/>
                <a:sym typeface="+mn-lt"/>
              </a:rPr>
              <a:t>图片增强的目的</a:t>
            </a:r>
          </a:p>
        </p:txBody>
      </p:sp>
      <p:sp>
        <p:nvSpPr>
          <p:cNvPr id="31" name="矩形 30">
            <a:extLst>
              <a:ext uri="{FF2B5EF4-FFF2-40B4-BE49-F238E27FC236}">
                <a16:creationId xmlns:a16="http://schemas.microsoft.com/office/drawing/2014/main" id="{23613578-4B3F-40C0-B28F-46C6524510BF}"/>
              </a:ext>
            </a:extLst>
          </p:cNvPr>
          <p:cNvSpPr/>
          <p:nvPr/>
        </p:nvSpPr>
        <p:spPr>
          <a:xfrm>
            <a:off x="1733355" y="5200375"/>
            <a:ext cx="2044005" cy="866448"/>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微软雅黑" panose="020B0503020204020204" pitchFamily="34" charset="-122"/>
                <a:ea typeface="微软雅黑" panose="020B0503020204020204" pitchFamily="34" charset="-122"/>
                <a:cs typeface="+mn-ea"/>
                <a:sym typeface="+mn-lt"/>
              </a:rPr>
              <a:t>它用到了大量信号与系统的知识，与大作业的要求息息相关</a:t>
            </a:r>
            <a:endParaRPr lang="zh-CN" altLang="en-US" sz="1333" dirty="0">
              <a:solidFill>
                <a:srgbClr val="404040"/>
              </a:solidFill>
              <a:latin typeface="微软雅黑" panose="020B0503020204020204" pitchFamily="34" charset="-122"/>
              <a:ea typeface="微软雅黑" panose="020B0503020204020204" pitchFamily="34" charset="-122"/>
              <a:cs typeface="+mn-ea"/>
              <a:sym typeface="+mn-lt"/>
            </a:endParaRPr>
          </a:p>
        </p:txBody>
      </p:sp>
      <p:sp>
        <p:nvSpPr>
          <p:cNvPr id="32" name="矩形 31">
            <a:extLst>
              <a:ext uri="{FF2B5EF4-FFF2-40B4-BE49-F238E27FC236}">
                <a16:creationId xmlns:a16="http://schemas.microsoft.com/office/drawing/2014/main" id="{46034D3D-2194-4C74-9DAF-DAC6CC78220E}"/>
              </a:ext>
            </a:extLst>
          </p:cNvPr>
          <p:cNvSpPr/>
          <p:nvPr/>
        </p:nvSpPr>
        <p:spPr>
          <a:xfrm>
            <a:off x="1733356" y="4859097"/>
            <a:ext cx="1934520"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微软雅黑" panose="020B0503020204020204" pitchFamily="34" charset="-122"/>
                <a:ea typeface="微软雅黑" panose="020B0503020204020204" pitchFamily="34" charset="-122"/>
                <a:cs typeface="+mn-ea"/>
                <a:sym typeface="+mn-lt"/>
              </a:rPr>
              <a:t>信号与系统相关</a:t>
            </a:r>
          </a:p>
        </p:txBody>
      </p:sp>
      <p:sp>
        <p:nvSpPr>
          <p:cNvPr id="33" name="矩形 32">
            <a:extLst>
              <a:ext uri="{FF2B5EF4-FFF2-40B4-BE49-F238E27FC236}">
                <a16:creationId xmlns:a16="http://schemas.microsoft.com/office/drawing/2014/main" id="{2102A82F-75BE-4696-88A8-940479DC53E0}"/>
              </a:ext>
            </a:extLst>
          </p:cNvPr>
          <p:cNvSpPr/>
          <p:nvPr/>
        </p:nvSpPr>
        <p:spPr>
          <a:xfrm>
            <a:off x="4233339" y="2384701"/>
            <a:ext cx="2568524" cy="333096"/>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微软雅黑" panose="020B0503020204020204" pitchFamily="34" charset="-122"/>
                <a:ea typeface="微软雅黑" panose="020B0503020204020204" pitchFamily="34" charset="-122"/>
                <a:cs typeface="+mn-ea"/>
                <a:sym typeface="+mn-lt"/>
              </a:rPr>
              <a:t>数据不足驱动模型导致过拟合</a:t>
            </a:r>
            <a:endParaRPr lang="en-US" altLang="zh-CN" sz="1333" dirty="0">
              <a:solidFill>
                <a:schemeClr val="bg2">
                  <a:lumMod val="10000"/>
                </a:schemeClr>
              </a:solidFill>
              <a:latin typeface="微软雅黑" panose="020B0503020204020204" pitchFamily="34" charset="-122"/>
              <a:ea typeface="微软雅黑" panose="020B0503020204020204" pitchFamily="34" charset="-122"/>
              <a:cs typeface="+mn-ea"/>
              <a:sym typeface="+mn-lt"/>
            </a:endParaRPr>
          </a:p>
        </p:txBody>
      </p:sp>
      <p:sp>
        <p:nvSpPr>
          <p:cNvPr id="34" name="矩形 33">
            <a:extLst>
              <a:ext uri="{FF2B5EF4-FFF2-40B4-BE49-F238E27FC236}">
                <a16:creationId xmlns:a16="http://schemas.microsoft.com/office/drawing/2014/main" id="{272D0B0F-D5B8-440F-B6EF-A39FEDF66F7E}"/>
              </a:ext>
            </a:extLst>
          </p:cNvPr>
          <p:cNvSpPr/>
          <p:nvPr/>
        </p:nvSpPr>
        <p:spPr>
          <a:xfrm>
            <a:off x="4233339" y="1890901"/>
            <a:ext cx="2892079"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微软雅黑" panose="020B0503020204020204" pitchFamily="34" charset="-122"/>
                <a:ea typeface="微软雅黑" panose="020B0503020204020204" pitchFamily="34" charset="-122"/>
                <a:cs typeface="+mn-ea"/>
                <a:sym typeface="+mn-lt"/>
              </a:rPr>
              <a:t>卷积神经网络的数据需求</a:t>
            </a:r>
          </a:p>
        </p:txBody>
      </p:sp>
      <p:sp>
        <p:nvSpPr>
          <p:cNvPr id="35" name="矩形 34">
            <a:extLst>
              <a:ext uri="{FF2B5EF4-FFF2-40B4-BE49-F238E27FC236}">
                <a16:creationId xmlns:a16="http://schemas.microsoft.com/office/drawing/2014/main" id="{588AACF0-9949-4D28-82B2-1919E20D7303}"/>
              </a:ext>
            </a:extLst>
          </p:cNvPr>
          <p:cNvSpPr/>
          <p:nvPr/>
        </p:nvSpPr>
        <p:spPr>
          <a:xfrm>
            <a:off x="5923299" y="5200375"/>
            <a:ext cx="2044005" cy="599771"/>
          </a:xfrm>
          <a:prstGeom prst="rect">
            <a:avLst/>
          </a:prstGeom>
        </p:spPr>
        <p:txBody>
          <a:bodyPr wrap="square" lIns="91433" tIns="45716" rIns="91433" bIns="45716">
            <a:spAutoFit/>
          </a:bodyPr>
          <a:lstStyle/>
          <a:p>
            <a:pPr>
              <a:lnSpc>
                <a:spcPct val="130000"/>
              </a:lnSpc>
            </a:pPr>
            <a:r>
              <a:rPr lang="zh-CN" altLang="en-US" sz="1333" dirty="0">
                <a:solidFill>
                  <a:schemeClr val="bg2">
                    <a:lumMod val="10000"/>
                  </a:schemeClr>
                </a:solidFill>
                <a:latin typeface="微软雅黑" panose="020B0503020204020204" pitchFamily="34" charset="-122"/>
                <a:ea typeface="微软雅黑" panose="020B0503020204020204" pitchFamily="34" charset="-122"/>
                <a:cs typeface="+mn-ea"/>
                <a:sym typeface="+mn-lt"/>
              </a:rPr>
              <a:t>避免过拟合</a:t>
            </a:r>
            <a:endParaRPr lang="en-US" altLang="zh-CN" sz="1333" dirty="0">
              <a:solidFill>
                <a:schemeClr val="bg2">
                  <a:lumMod val="10000"/>
                </a:schemeClr>
              </a:solidFill>
              <a:latin typeface="微软雅黑" panose="020B0503020204020204" pitchFamily="34" charset="-122"/>
              <a:ea typeface="微软雅黑" panose="020B0503020204020204" pitchFamily="34" charset="-122"/>
              <a:cs typeface="+mn-ea"/>
              <a:sym typeface="+mn-lt"/>
            </a:endParaRPr>
          </a:p>
          <a:p>
            <a:pPr>
              <a:lnSpc>
                <a:spcPct val="130000"/>
              </a:lnSpc>
            </a:pPr>
            <a:r>
              <a:rPr lang="zh-CN" altLang="en-US" sz="1333" dirty="0">
                <a:solidFill>
                  <a:schemeClr val="bg2">
                    <a:lumMod val="10000"/>
                  </a:schemeClr>
                </a:solidFill>
                <a:latin typeface="微软雅黑" panose="020B0503020204020204" pitchFamily="34" charset="-122"/>
                <a:ea typeface="微软雅黑" panose="020B0503020204020204" pitchFamily="34" charset="-122"/>
                <a:cs typeface="+mn-ea"/>
                <a:sym typeface="+mn-lt"/>
              </a:rPr>
              <a:t>提高模型性能</a:t>
            </a:r>
            <a:endParaRPr lang="en-US" altLang="zh-CN" sz="1333" dirty="0">
              <a:solidFill>
                <a:schemeClr val="bg2">
                  <a:lumMod val="10000"/>
                </a:schemeClr>
              </a:solidFill>
              <a:latin typeface="微软雅黑" panose="020B0503020204020204" pitchFamily="34" charset="-122"/>
              <a:ea typeface="微软雅黑" panose="020B0503020204020204" pitchFamily="34" charset="-122"/>
              <a:cs typeface="+mn-ea"/>
              <a:sym typeface="+mn-lt"/>
            </a:endParaRPr>
          </a:p>
        </p:txBody>
      </p:sp>
      <p:sp>
        <p:nvSpPr>
          <p:cNvPr id="36" name="矩形 35">
            <a:extLst>
              <a:ext uri="{FF2B5EF4-FFF2-40B4-BE49-F238E27FC236}">
                <a16:creationId xmlns:a16="http://schemas.microsoft.com/office/drawing/2014/main" id="{D3BEAE45-F40A-4007-BEAC-5772D6A9F703}"/>
              </a:ext>
            </a:extLst>
          </p:cNvPr>
          <p:cNvSpPr/>
          <p:nvPr/>
        </p:nvSpPr>
        <p:spPr>
          <a:xfrm>
            <a:off x="5923300" y="4859097"/>
            <a:ext cx="1934520" cy="379648"/>
          </a:xfrm>
          <a:prstGeom prst="rect">
            <a:avLst/>
          </a:prstGeom>
        </p:spPr>
        <p:txBody>
          <a:bodyPr wrap="square" lIns="91433" tIns="45716" rIns="91433" bIns="45716">
            <a:spAutoFit/>
          </a:bodyPr>
          <a:lstStyle/>
          <a:p>
            <a:pPr algn="just"/>
            <a:r>
              <a:rPr lang="zh-CN" altLang="en-US" sz="1867" b="1" dirty="0">
                <a:solidFill>
                  <a:schemeClr val="tx1">
                    <a:lumMod val="75000"/>
                  </a:schemeClr>
                </a:solidFill>
                <a:latin typeface="微软雅黑" panose="020B0503020204020204" pitchFamily="34" charset="-122"/>
                <a:ea typeface="微软雅黑" panose="020B0503020204020204" pitchFamily="34" charset="-122"/>
                <a:cs typeface="+mn-ea"/>
                <a:sym typeface="+mn-lt"/>
              </a:rPr>
              <a:t>样本多样性</a:t>
            </a:r>
          </a:p>
        </p:txBody>
      </p:sp>
      <p:sp>
        <p:nvSpPr>
          <p:cNvPr id="38" name="TextBox 8">
            <a:extLst>
              <a:ext uri="{FF2B5EF4-FFF2-40B4-BE49-F238E27FC236}">
                <a16:creationId xmlns:a16="http://schemas.microsoft.com/office/drawing/2014/main" id="{EF9DACB2-61CD-4F26-B4DA-A937DE25DFD9}"/>
              </a:ext>
            </a:extLst>
          </p:cNvPr>
          <p:cNvSpPr txBox="1"/>
          <p:nvPr/>
        </p:nvSpPr>
        <p:spPr>
          <a:xfrm>
            <a:off x="4182067" y="584632"/>
            <a:ext cx="3744178"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为什么要做图片增强？</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99066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250" fill="hold"/>
                                        <p:tgtEl>
                                          <p:spTgt spid="32"/>
                                        </p:tgtEl>
                                        <p:attrNameLst>
                                          <p:attrName>ppt_w</p:attrName>
                                        </p:attrNameLst>
                                      </p:cBhvr>
                                      <p:tavLst>
                                        <p:tav tm="0">
                                          <p:val>
                                            <p:fltVal val="0"/>
                                          </p:val>
                                        </p:tav>
                                        <p:tav tm="100000">
                                          <p:val>
                                            <p:strVal val="#ppt_w"/>
                                          </p:val>
                                        </p:tav>
                                      </p:tavLst>
                                    </p:anim>
                                    <p:anim calcmode="lin" valueType="num">
                                      <p:cBhvr>
                                        <p:cTn id="56" dur="250" fill="hold"/>
                                        <p:tgtEl>
                                          <p:spTgt spid="32"/>
                                        </p:tgtEl>
                                        <p:attrNameLst>
                                          <p:attrName>ppt_h</p:attrName>
                                        </p:attrNameLst>
                                      </p:cBhvr>
                                      <p:tavLst>
                                        <p:tav tm="0">
                                          <p:val>
                                            <p:fltVal val="0"/>
                                          </p:val>
                                        </p:tav>
                                        <p:tav tm="100000">
                                          <p:val>
                                            <p:strVal val="#ppt_h"/>
                                          </p:val>
                                        </p:tav>
                                      </p:tavLst>
                                    </p:anim>
                                    <p:animEffect transition="in" filter="fade">
                                      <p:cBhvr>
                                        <p:cTn id="57" dur="250"/>
                                        <p:tgtEl>
                                          <p:spTgt spid="32"/>
                                        </p:tgtEl>
                                      </p:cBhvr>
                                    </p:animEffect>
                                  </p:childTnLst>
                                </p:cTn>
                              </p:par>
                            </p:childTnLst>
                          </p:cTn>
                        </p:par>
                        <p:par>
                          <p:cTn id="58" fill="hold">
                            <p:stCondLst>
                              <p:cond delay="6250"/>
                            </p:stCondLst>
                            <p:childTnLst>
                              <p:par>
                                <p:cTn id="59" presetID="53" presetClass="entr" presetSubtype="16" fill="hold" grpId="0" nodeType="afterEffect">
                                  <p:stCondLst>
                                    <p:cond delay="0"/>
                                  </p:stCondLst>
                                  <p:iterate type="lt">
                                    <p:tmPct val="4054"/>
                                  </p:iterate>
                                  <p:childTnLst>
                                    <p:set>
                                      <p:cBhvr>
                                        <p:cTn id="60" dur="1" fill="hold">
                                          <p:stCondLst>
                                            <p:cond delay="0"/>
                                          </p:stCondLst>
                                        </p:cTn>
                                        <p:tgtEl>
                                          <p:spTgt spid="31"/>
                                        </p:tgtEl>
                                        <p:attrNameLst>
                                          <p:attrName>style.visibility</p:attrName>
                                        </p:attrNameLst>
                                      </p:cBhvr>
                                      <p:to>
                                        <p:strVal val="visible"/>
                                      </p:to>
                                    </p:set>
                                    <p:anim calcmode="lin" valueType="num">
                                      <p:cBhvr>
                                        <p:cTn id="61" dur="250" fill="hold"/>
                                        <p:tgtEl>
                                          <p:spTgt spid="31"/>
                                        </p:tgtEl>
                                        <p:attrNameLst>
                                          <p:attrName>ppt_w</p:attrName>
                                        </p:attrNameLst>
                                      </p:cBhvr>
                                      <p:tavLst>
                                        <p:tav tm="0">
                                          <p:val>
                                            <p:fltVal val="0"/>
                                          </p:val>
                                        </p:tav>
                                        <p:tav tm="100000">
                                          <p:val>
                                            <p:strVal val="#ppt_w"/>
                                          </p:val>
                                        </p:tav>
                                      </p:tavLst>
                                    </p:anim>
                                    <p:anim calcmode="lin" valueType="num">
                                      <p:cBhvr>
                                        <p:cTn id="62" dur="250" fill="hold"/>
                                        <p:tgtEl>
                                          <p:spTgt spid="31"/>
                                        </p:tgtEl>
                                        <p:attrNameLst>
                                          <p:attrName>ppt_h</p:attrName>
                                        </p:attrNameLst>
                                      </p:cBhvr>
                                      <p:tavLst>
                                        <p:tav tm="0">
                                          <p:val>
                                            <p:fltVal val="0"/>
                                          </p:val>
                                        </p:tav>
                                        <p:tav tm="100000">
                                          <p:val>
                                            <p:strVal val="#ppt_h"/>
                                          </p:val>
                                        </p:tav>
                                      </p:tavLst>
                                    </p:anim>
                                    <p:animEffect transition="in" filter="fade">
                                      <p:cBhvr>
                                        <p:cTn id="63" dur="250"/>
                                        <p:tgtEl>
                                          <p:spTgt spid="31"/>
                                        </p:tgtEl>
                                      </p:cBhvr>
                                    </p:animEffect>
                                  </p:childTnLst>
                                </p:cTn>
                              </p:par>
                            </p:childTnLst>
                          </p:cTn>
                        </p:par>
                        <p:par>
                          <p:cTn id="64" fill="hold">
                            <p:stCondLst>
                              <p:cond delay="6753"/>
                            </p:stCondLst>
                            <p:childTnLst>
                              <p:par>
                                <p:cTn id="65" presetID="53" presetClass="entr" presetSubtype="16"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50" fill="hold"/>
                                        <p:tgtEl>
                                          <p:spTgt spid="34"/>
                                        </p:tgtEl>
                                        <p:attrNameLst>
                                          <p:attrName>ppt_w</p:attrName>
                                        </p:attrNameLst>
                                      </p:cBhvr>
                                      <p:tavLst>
                                        <p:tav tm="0">
                                          <p:val>
                                            <p:fltVal val="0"/>
                                          </p:val>
                                        </p:tav>
                                        <p:tav tm="100000">
                                          <p:val>
                                            <p:strVal val="#ppt_w"/>
                                          </p:val>
                                        </p:tav>
                                      </p:tavLst>
                                    </p:anim>
                                    <p:anim calcmode="lin" valueType="num">
                                      <p:cBhvr>
                                        <p:cTn id="68" dur="250" fill="hold"/>
                                        <p:tgtEl>
                                          <p:spTgt spid="34"/>
                                        </p:tgtEl>
                                        <p:attrNameLst>
                                          <p:attrName>ppt_h</p:attrName>
                                        </p:attrNameLst>
                                      </p:cBhvr>
                                      <p:tavLst>
                                        <p:tav tm="0">
                                          <p:val>
                                            <p:fltVal val="0"/>
                                          </p:val>
                                        </p:tav>
                                        <p:tav tm="100000">
                                          <p:val>
                                            <p:strVal val="#ppt_h"/>
                                          </p:val>
                                        </p:tav>
                                      </p:tavLst>
                                    </p:anim>
                                    <p:animEffect transition="in" filter="fade">
                                      <p:cBhvr>
                                        <p:cTn id="69" dur="250"/>
                                        <p:tgtEl>
                                          <p:spTgt spid="34"/>
                                        </p:tgtEl>
                                      </p:cBhvr>
                                    </p:animEffect>
                                  </p:childTnLst>
                                </p:cTn>
                              </p:par>
                            </p:childTnLst>
                          </p:cTn>
                        </p:par>
                        <p:par>
                          <p:cTn id="70" fill="hold">
                            <p:stCondLst>
                              <p:cond delay="7003"/>
                            </p:stCondLst>
                            <p:childTnLst>
                              <p:par>
                                <p:cTn id="71" presetID="53" presetClass="entr" presetSubtype="16" fill="hold" grpId="0" nodeType="afterEffect">
                                  <p:stCondLst>
                                    <p:cond delay="0"/>
                                  </p:stCondLst>
                                  <p:iterate type="lt">
                                    <p:tmPct val="4054"/>
                                  </p:iterate>
                                  <p:childTnLst>
                                    <p:set>
                                      <p:cBhvr>
                                        <p:cTn id="72" dur="1" fill="hold">
                                          <p:stCondLst>
                                            <p:cond delay="0"/>
                                          </p:stCondLst>
                                        </p:cTn>
                                        <p:tgtEl>
                                          <p:spTgt spid="33"/>
                                        </p:tgtEl>
                                        <p:attrNameLst>
                                          <p:attrName>style.visibility</p:attrName>
                                        </p:attrNameLst>
                                      </p:cBhvr>
                                      <p:to>
                                        <p:strVal val="visible"/>
                                      </p:to>
                                    </p:set>
                                    <p:anim calcmode="lin" valueType="num">
                                      <p:cBhvr>
                                        <p:cTn id="73" dur="250" fill="hold"/>
                                        <p:tgtEl>
                                          <p:spTgt spid="33"/>
                                        </p:tgtEl>
                                        <p:attrNameLst>
                                          <p:attrName>ppt_w</p:attrName>
                                        </p:attrNameLst>
                                      </p:cBhvr>
                                      <p:tavLst>
                                        <p:tav tm="0">
                                          <p:val>
                                            <p:fltVal val="0"/>
                                          </p:val>
                                        </p:tav>
                                        <p:tav tm="100000">
                                          <p:val>
                                            <p:strVal val="#ppt_w"/>
                                          </p:val>
                                        </p:tav>
                                      </p:tavLst>
                                    </p:anim>
                                    <p:anim calcmode="lin" valueType="num">
                                      <p:cBhvr>
                                        <p:cTn id="74" dur="250" fill="hold"/>
                                        <p:tgtEl>
                                          <p:spTgt spid="33"/>
                                        </p:tgtEl>
                                        <p:attrNameLst>
                                          <p:attrName>ppt_h</p:attrName>
                                        </p:attrNameLst>
                                      </p:cBhvr>
                                      <p:tavLst>
                                        <p:tav tm="0">
                                          <p:val>
                                            <p:fltVal val="0"/>
                                          </p:val>
                                        </p:tav>
                                        <p:tav tm="100000">
                                          <p:val>
                                            <p:strVal val="#ppt_h"/>
                                          </p:val>
                                        </p:tav>
                                      </p:tavLst>
                                    </p:anim>
                                    <p:animEffect transition="in" filter="fade">
                                      <p:cBhvr>
                                        <p:cTn id="75" dur="250"/>
                                        <p:tgtEl>
                                          <p:spTgt spid="33"/>
                                        </p:tgtEl>
                                      </p:cBhvr>
                                    </p:animEffect>
                                  </p:childTnLst>
                                </p:cTn>
                              </p:par>
                            </p:childTnLst>
                          </p:cTn>
                        </p:par>
                        <p:par>
                          <p:cTn id="76" fill="hold">
                            <p:stCondLst>
                              <p:cond delay="7375"/>
                            </p:stCondLst>
                            <p:childTnLst>
                              <p:par>
                                <p:cTn id="77" presetID="53" presetClass="entr" presetSubtype="16"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250" fill="hold"/>
                                        <p:tgtEl>
                                          <p:spTgt spid="36"/>
                                        </p:tgtEl>
                                        <p:attrNameLst>
                                          <p:attrName>ppt_w</p:attrName>
                                        </p:attrNameLst>
                                      </p:cBhvr>
                                      <p:tavLst>
                                        <p:tav tm="0">
                                          <p:val>
                                            <p:fltVal val="0"/>
                                          </p:val>
                                        </p:tav>
                                        <p:tav tm="100000">
                                          <p:val>
                                            <p:strVal val="#ppt_w"/>
                                          </p:val>
                                        </p:tav>
                                      </p:tavLst>
                                    </p:anim>
                                    <p:anim calcmode="lin" valueType="num">
                                      <p:cBhvr>
                                        <p:cTn id="80" dur="250" fill="hold"/>
                                        <p:tgtEl>
                                          <p:spTgt spid="36"/>
                                        </p:tgtEl>
                                        <p:attrNameLst>
                                          <p:attrName>ppt_h</p:attrName>
                                        </p:attrNameLst>
                                      </p:cBhvr>
                                      <p:tavLst>
                                        <p:tav tm="0">
                                          <p:val>
                                            <p:fltVal val="0"/>
                                          </p:val>
                                        </p:tav>
                                        <p:tav tm="100000">
                                          <p:val>
                                            <p:strVal val="#ppt_h"/>
                                          </p:val>
                                        </p:tav>
                                      </p:tavLst>
                                    </p:anim>
                                    <p:animEffect transition="in" filter="fade">
                                      <p:cBhvr>
                                        <p:cTn id="81" dur="250"/>
                                        <p:tgtEl>
                                          <p:spTgt spid="36"/>
                                        </p:tgtEl>
                                      </p:cBhvr>
                                    </p:animEffect>
                                  </p:childTnLst>
                                </p:cTn>
                              </p:par>
                            </p:childTnLst>
                          </p:cTn>
                        </p:par>
                        <p:par>
                          <p:cTn id="82" fill="hold">
                            <p:stCondLst>
                              <p:cond delay="7625"/>
                            </p:stCondLst>
                            <p:childTnLst>
                              <p:par>
                                <p:cTn id="83" presetID="53" presetClass="entr" presetSubtype="16" fill="hold" grpId="0" nodeType="afterEffect">
                                  <p:stCondLst>
                                    <p:cond delay="0"/>
                                  </p:stCondLst>
                                  <p:iterate type="lt">
                                    <p:tmPct val="4054"/>
                                  </p:iterate>
                                  <p:childTnLst>
                                    <p:set>
                                      <p:cBhvr>
                                        <p:cTn id="84" dur="1" fill="hold">
                                          <p:stCondLst>
                                            <p:cond delay="0"/>
                                          </p:stCondLst>
                                        </p:cTn>
                                        <p:tgtEl>
                                          <p:spTgt spid="35"/>
                                        </p:tgtEl>
                                        <p:attrNameLst>
                                          <p:attrName>style.visibility</p:attrName>
                                        </p:attrNameLst>
                                      </p:cBhvr>
                                      <p:to>
                                        <p:strVal val="visible"/>
                                      </p:to>
                                    </p:set>
                                    <p:anim calcmode="lin" valueType="num">
                                      <p:cBhvr>
                                        <p:cTn id="85" dur="250" fill="hold"/>
                                        <p:tgtEl>
                                          <p:spTgt spid="35"/>
                                        </p:tgtEl>
                                        <p:attrNameLst>
                                          <p:attrName>ppt_w</p:attrName>
                                        </p:attrNameLst>
                                      </p:cBhvr>
                                      <p:tavLst>
                                        <p:tav tm="0">
                                          <p:val>
                                            <p:fltVal val="0"/>
                                          </p:val>
                                        </p:tav>
                                        <p:tav tm="100000">
                                          <p:val>
                                            <p:strVal val="#ppt_w"/>
                                          </p:val>
                                        </p:tav>
                                      </p:tavLst>
                                    </p:anim>
                                    <p:anim calcmode="lin" valueType="num">
                                      <p:cBhvr>
                                        <p:cTn id="86" dur="250" fill="hold"/>
                                        <p:tgtEl>
                                          <p:spTgt spid="35"/>
                                        </p:tgtEl>
                                        <p:attrNameLst>
                                          <p:attrName>ppt_h</p:attrName>
                                        </p:attrNameLst>
                                      </p:cBhvr>
                                      <p:tavLst>
                                        <p:tav tm="0">
                                          <p:val>
                                            <p:fltVal val="0"/>
                                          </p:val>
                                        </p:tav>
                                        <p:tav tm="100000">
                                          <p:val>
                                            <p:strVal val="#ppt_h"/>
                                          </p:val>
                                        </p:tav>
                                      </p:tavLst>
                                    </p:anim>
                                    <p:animEffect transition="in" filter="fade">
                                      <p:cBhvr>
                                        <p:cTn id="8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p:bldP spid="31" grpId="0"/>
      <p:bldP spid="32"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611587" y="1581315"/>
            <a:ext cx="5280587" cy="982492"/>
            <a:chOff x="1292460" y="2252455"/>
            <a:chExt cx="5280586" cy="982494"/>
          </a:xfrm>
        </p:grpSpPr>
        <p:sp>
          <p:nvSpPr>
            <p:cNvPr id="29" name="椭圆 28"/>
            <p:cNvSpPr/>
            <p:nvPr/>
          </p:nvSpPr>
          <p:spPr>
            <a:xfrm>
              <a:off x="1292460" y="2252455"/>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0" name="文本框 22"/>
            <p:cNvSpPr txBox="1"/>
            <p:nvPr/>
          </p:nvSpPr>
          <p:spPr>
            <a:xfrm>
              <a:off x="1730065" y="2280647"/>
              <a:ext cx="4842981" cy="954302"/>
            </a:xfrm>
            <a:prstGeom prst="rect">
              <a:avLst/>
            </a:prstGeom>
            <a:noFill/>
          </p:spPr>
          <p:txBody>
            <a:bodyPr wrap="square" rtlCol="0">
              <a:spAutoFit/>
            </a:bodyPr>
            <a:lstStyle/>
            <a:p>
              <a:r>
                <a:rPr lang="en-US" altLang="zh-CN" sz="1867" dirty="0" err="1">
                  <a:latin typeface="微软雅黑" pitchFamily="34" charset="-122"/>
                  <a:ea typeface="微软雅黑" pitchFamily="34" charset="-122"/>
                </a:rPr>
                <a:t>Imgaug</a:t>
              </a:r>
              <a:r>
                <a:rPr lang="en-US" altLang="zh-CN" sz="1867" dirty="0">
                  <a:latin typeface="微软雅黑" pitchFamily="34" charset="-122"/>
                  <a:ea typeface="微软雅黑" pitchFamily="34" charset="-122"/>
                </a:rPr>
                <a:t>:</a:t>
              </a:r>
              <a:r>
                <a:rPr lang="zh-CN" altLang="en-US" sz="1867" dirty="0">
                  <a:latin typeface="微软雅黑" pitchFamily="34" charset="-122"/>
                  <a:ea typeface="微软雅黑" pitchFamily="34" charset="-122"/>
                </a:rPr>
                <a:t>一个封装好的用来进行图像</a:t>
              </a:r>
              <a:r>
                <a:rPr lang="en-US" altLang="zh-CN" sz="1867" dirty="0">
                  <a:latin typeface="微软雅黑" pitchFamily="34" charset="-122"/>
                  <a:ea typeface="微软雅黑" pitchFamily="34" charset="-122"/>
                </a:rPr>
                <a:t>augmentation</a:t>
              </a:r>
              <a:r>
                <a:rPr lang="zh-CN" altLang="en-US" sz="1867" dirty="0">
                  <a:latin typeface="微软雅黑" pitchFamily="34" charset="-122"/>
                  <a:ea typeface="微软雅黑" pitchFamily="34" charset="-122"/>
                </a:rPr>
                <a:t>的</a:t>
              </a:r>
              <a:r>
                <a:rPr lang="en-US" altLang="zh-CN" sz="1867" dirty="0">
                  <a:latin typeface="微软雅黑" pitchFamily="34" charset="-122"/>
                  <a:ea typeface="微软雅黑" pitchFamily="34" charset="-122"/>
                </a:rPr>
                <a:t>python</a:t>
              </a:r>
              <a:r>
                <a:rPr lang="zh-CN" altLang="en-US" sz="1867" dirty="0">
                  <a:latin typeface="微软雅黑" pitchFamily="34" charset="-122"/>
                  <a:ea typeface="微软雅黑" pitchFamily="34" charset="-122"/>
                </a:rPr>
                <a:t>库</a:t>
              </a:r>
              <a:r>
                <a:rPr lang="en-US" altLang="zh-CN" sz="1867" dirty="0">
                  <a:latin typeface="微软雅黑" pitchFamily="34" charset="-122"/>
                  <a:ea typeface="微软雅黑" pitchFamily="34" charset="-122"/>
                </a:rPr>
                <a:t>,</a:t>
              </a:r>
              <a:r>
                <a:rPr lang="zh-CN" altLang="en-US" sz="1867" dirty="0">
                  <a:latin typeface="微软雅黑" pitchFamily="34" charset="-122"/>
                  <a:ea typeface="微软雅黑" pitchFamily="34" charset="-122"/>
                </a:rPr>
                <a:t>支持关键点</a:t>
              </a:r>
              <a:r>
                <a:rPr lang="en-US" altLang="zh-CN" sz="1867" dirty="0">
                  <a:latin typeface="微软雅黑" pitchFamily="34" charset="-122"/>
                  <a:ea typeface="微软雅黑" pitchFamily="34" charset="-122"/>
                </a:rPr>
                <a:t>(</a:t>
              </a:r>
              <a:r>
                <a:rPr lang="en-US" altLang="zh-CN" sz="1867" dirty="0" err="1">
                  <a:latin typeface="微软雅黑" pitchFamily="34" charset="-122"/>
                  <a:ea typeface="微软雅黑" pitchFamily="34" charset="-122"/>
                </a:rPr>
                <a:t>keypoint</a:t>
              </a:r>
              <a:r>
                <a:rPr lang="en-US" altLang="zh-CN" sz="1867" dirty="0">
                  <a:latin typeface="微软雅黑" pitchFamily="34" charset="-122"/>
                  <a:ea typeface="微软雅黑" pitchFamily="34" charset="-122"/>
                </a:rPr>
                <a:t>)</a:t>
              </a:r>
              <a:r>
                <a:rPr lang="zh-CN" altLang="en-US" sz="1867" dirty="0">
                  <a:latin typeface="微软雅黑" pitchFamily="34" charset="-122"/>
                  <a:ea typeface="微软雅黑" pitchFamily="34" charset="-122"/>
                </a:rPr>
                <a:t>和</a:t>
              </a:r>
              <a:r>
                <a:rPr lang="en-US" altLang="zh-CN" sz="1867" dirty="0">
                  <a:latin typeface="微软雅黑" pitchFamily="34" charset="-122"/>
                  <a:ea typeface="微软雅黑" pitchFamily="34" charset="-122"/>
                </a:rPr>
                <a:t>bounding box</a:t>
              </a:r>
              <a:r>
                <a:rPr lang="zh-CN" altLang="en-US" sz="1867" dirty="0">
                  <a:latin typeface="微软雅黑" pitchFamily="34" charset="-122"/>
                  <a:ea typeface="微软雅黑" pitchFamily="34" charset="-122"/>
                </a:rPr>
                <a:t>一起变换</a:t>
              </a:r>
            </a:p>
          </p:txBody>
        </p:sp>
      </p:grpSp>
      <p:grpSp>
        <p:nvGrpSpPr>
          <p:cNvPr id="31" name="组合 30"/>
          <p:cNvGrpSpPr/>
          <p:nvPr/>
        </p:nvGrpSpPr>
        <p:grpSpPr>
          <a:xfrm>
            <a:off x="611587" y="2814208"/>
            <a:ext cx="5693684" cy="712590"/>
            <a:chOff x="1292460" y="3005366"/>
            <a:chExt cx="5693683" cy="712589"/>
          </a:xfrm>
        </p:grpSpPr>
        <p:sp>
          <p:nvSpPr>
            <p:cNvPr id="32" name="椭圆 31"/>
            <p:cNvSpPr/>
            <p:nvPr/>
          </p:nvSpPr>
          <p:spPr>
            <a:xfrm>
              <a:off x="1292460" y="3005366"/>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3" name="文本框 24"/>
            <p:cNvSpPr txBox="1"/>
            <p:nvPr/>
          </p:nvSpPr>
          <p:spPr>
            <a:xfrm>
              <a:off x="1730065" y="3050979"/>
              <a:ext cx="5256078" cy="666976"/>
            </a:xfrm>
            <a:prstGeom prst="rect">
              <a:avLst/>
            </a:prstGeom>
            <a:noFill/>
          </p:spPr>
          <p:txBody>
            <a:bodyPr wrap="square" rtlCol="0">
              <a:spAutoFit/>
            </a:bodyPr>
            <a:lstStyle/>
            <a:p>
              <a:r>
                <a:rPr lang="en-US" altLang="zh-CN" sz="1867" dirty="0" err="1">
                  <a:solidFill>
                    <a:schemeClr val="tx1">
                      <a:lumMod val="95000"/>
                      <a:lumOff val="5000"/>
                    </a:schemeClr>
                  </a:solidFill>
                  <a:latin typeface="微软雅黑" pitchFamily="34" charset="-122"/>
                  <a:ea typeface="微软雅黑" pitchFamily="34" charset="-122"/>
                </a:rPr>
                <a:t>PyTorch:PyTorch</a:t>
              </a:r>
              <a:r>
                <a:rPr lang="zh-CN" altLang="en-US" sz="1867" dirty="0">
                  <a:solidFill>
                    <a:schemeClr val="tx1">
                      <a:lumMod val="95000"/>
                      <a:lumOff val="5000"/>
                    </a:schemeClr>
                  </a:solidFill>
                  <a:latin typeface="微软雅黑" pitchFamily="34" charset="-122"/>
                  <a:ea typeface="微软雅黑" pitchFamily="34" charset="-122"/>
                </a:rPr>
                <a:t>是使用</a:t>
              </a:r>
              <a:r>
                <a:rPr lang="en-US" altLang="zh-CN" sz="1867" dirty="0">
                  <a:solidFill>
                    <a:schemeClr val="tx1">
                      <a:lumMod val="95000"/>
                      <a:lumOff val="5000"/>
                    </a:schemeClr>
                  </a:solidFill>
                  <a:latin typeface="微软雅黑" pitchFamily="34" charset="-122"/>
                  <a:ea typeface="微软雅黑" pitchFamily="34" charset="-122"/>
                </a:rPr>
                <a:t>GPU</a:t>
              </a:r>
              <a:r>
                <a:rPr lang="zh-CN" altLang="en-US" sz="1867" dirty="0">
                  <a:solidFill>
                    <a:schemeClr val="tx1">
                      <a:lumMod val="95000"/>
                      <a:lumOff val="5000"/>
                    </a:schemeClr>
                  </a:solidFill>
                  <a:latin typeface="微软雅黑" pitchFamily="34" charset="-122"/>
                  <a:ea typeface="微软雅黑" pitchFamily="34" charset="-122"/>
                </a:rPr>
                <a:t>和</a:t>
              </a:r>
              <a:r>
                <a:rPr lang="en-US" altLang="zh-CN" sz="1867" dirty="0">
                  <a:solidFill>
                    <a:schemeClr val="tx1">
                      <a:lumMod val="95000"/>
                      <a:lumOff val="5000"/>
                    </a:schemeClr>
                  </a:solidFill>
                  <a:latin typeface="微软雅黑" pitchFamily="34" charset="-122"/>
                  <a:ea typeface="微软雅黑" pitchFamily="34" charset="-122"/>
                </a:rPr>
                <a:t>CPU</a:t>
              </a:r>
              <a:r>
                <a:rPr lang="zh-CN" altLang="en-US" sz="1867" dirty="0">
                  <a:solidFill>
                    <a:schemeClr val="tx1">
                      <a:lumMod val="95000"/>
                      <a:lumOff val="5000"/>
                    </a:schemeClr>
                  </a:solidFill>
                  <a:latin typeface="微软雅黑" pitchFamily="34" charset="-122"/>
                  <a:ea typeface="微软雅黑" pitchFamily="34" charset="-122"/>
                </a:rPr>
                <a:t>优化的深度学习张量库。</a:t>
              </a:r>
            </a:p>
          </p:txBody>
        </p:sp>
      </p:grpSp>
      <p:grpSp>
        <p:nvGrpSpPr>
          <p:cNvPr id="34" name="组合 33"/>
          <p:cNvGrpSpPr/>
          <p:nvPr/>
        </p:nvGrpSpPr>
        <p:grpSpPr>
          <a:xfrm>
            <a:off x="611587" y="3911572"/>
            <a:ext cx="5568617" cy="1017329"/>
            <a:chOff x="1292460" y="3782335"/>
            <a:chExt cx="5568617" cy="1017327"/>
          </a:xfrm>
        </p:grpSpPr>
        <p:sp>
          <p:nvSpPr>
            <p:cNvPr id="35" name="椭圆 34"/>
            <p:cNvSpPr/>
            <p:nvPr/>
          </p:nvSpPr>
          <p:spPr>
            <a:xfrm>
              <a:off x="1292460" y="3782335"/>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6" name="文本框 26"/>
            <p:cNvSpPr txBox="1"/>
            <p:nvPr/>
          </p:nvSpPr>
          <p:spPr>
            <a:xfrm>
              <a:off x="1730065" y="3845364"/>
              <a:ext cx="5131012" cy="954298"/>
            </a:xfrm>
            <a:prstGeom prst="rect">
              <a:avLst/>
            </a:prstGeom>
            <a:noFill/>
          </p:spPr>
          <p:txBody>
            <a:bodyPr wrap="square" rtlCol="0">
              <a:spAutoFit/>
            </a:bodyPr>
            <a:lstStyle/>
            <a:p>
              <a:r>
                <a:rPr lang="en-US" altLang="zh-CN" sz="1867" dirty="0" err="1">
                  <a:solidFill>
                    <a:schemeClr val="tx1">
                      <a:lumMod val="95000"/>
                      <a:lumOff val="5000"/>
                    </a:schemeClr>
                  </a:solidFill>
                  <a:latin typeface="微软雅黑" pitchFamily="34" charset="-122"/>
                  <a:ea typeface="微软雅黑" pitchFamily="34" charset="-122"/>
                </a:rPr>
                <a:t>Keras</a:t>
              </a:r>
              <a:r>
                <a:rPr lang="en-US" altLang="zh-CN" sz="1867" dirty="0">
                  <a:solidFill>
                    <a:schemeClr val="tx1">
                      <a:lumMod val="95000"/>
                      <a:lumOff val="5000"/>
                    </a:schemeClr>
                  </a:solidFill>
                  <a:latin typeface="微软雅黑" pitchFamily="34" charset="-122"/>
                  <a:ea typeface="微软雅黑" pitchFamily="34" charset="-122"/>
                </a:rPr>
                <a:t>:</a:t>
              </a:r>
              <a:r>
                <a:rPr lang="zh-CN" altLang="en-US" sz="1867" dirty="0">
                  <a:solidFill>
                    <a:schemeClr val="tx1">
                      <a:lumMod val="95000"/>
                      <a:lumOff val="5000"/>
                    </a:schemeClr>
                  </a:solidFill>
                  <a:latin typeface="微软雅黑" pitchFamily="34" charset="-122"/>
                  <a:ea typeface="微软雅黑" pitchFamily="34" charset="-122"/>
                </a:rPr>
                <a:t>一个高层神经网络</a:t>
              </a:r>
              <a:r>
                <a:rPr lang="en-US" altLang="zh-CN" sz="1867" dirty="0">
                  <a:solidFill>
                    <a:schemeClr val="tx1">
                      <a:lumMod val="95000"/>
                      <a:lumOff val="5000"/>
                    </a:schemeClr>
                  </a:solidFill>
                  <a:latin typeface="微软雅黑" pitchFamily="34" charset="-122"/>
                  <a:ea typeface="微软雅黑" pitchFamily="34" charset="-122"/>
                </a:rPr>
                <a:t>API</a:t>
              </a:r>
              <a:r>
                <a:rPr lang="zh-CN" altLang="en-US" sz="1867" dirty="0">
                  <a:solidFill>
                    <a:schemeClr val="tx1">
                      <a:lumMod val="95000"/>
                      <a:lumOff val="5000"/>
                    </a:schemeClr>
                  </a:solidFill>
                  <a:latin typeface="微软雅黑" pitchFamily="34" charset="-122"/>
                  <a:ea typeface="微软雅黑" pitchFamily="34" charset="-122"/>
                </a:rPr>
                <a:t>，</a:t>
              </a:r>
              <a:r>
                <a:rPr lang="en-US" altLang="zh-CN" sz="1867" dirty="0" err="1">
                  <a:solidFill>
                    <a:schemeClr val="tx1">
                      <a:lumMod val="95000"/>
                      <a:lumOff val="5000"/>
                    </a:schemeClr>
                  </a:solidFill>
                  <a:latin typeface="微软雅黑" pitchFamily="34" charset="-122"/>
                  <a:ea typeface="微软雅黑" pitchFamily="34" charset="-122"/>
                </a:rPr>
                <a:t>Keras</a:t>
              </a:r>
              <a:r>
                <a:rPr lang="zh-CN" altLang="en-US" sz="1867" dirty="0">
                  <a:solidFill>
                    <a:schemeClr val="tx1">
                      <a:lumMod val="95000"/>
                      <a:lumOff val="5000"/>
                    </a:schemeClr>
                  </a:solidFill>
                  <a:latin typeface="微软雅黑" pitchFamily="34" charset="-122"/>
                  <a:ea typeface="微软雅黑" pitchFamily="34" charset="-122"/>
                </a:rPr>
                <a:t>由纯</a:t>
              </a:r>
              <a:r>
                <a:rPr lang="en-US" altLang="zh-CN" sz="1867" dirty="0">
                  <a:solidFill>
                    <a:schemeClr val="tx1">
                      <a:lumMod val="95000"/>
                      <a:lumOff val="5000"/>
                    </a:schemeClr>
                  </a:solidFill>
                  <a:latin typeface="微软雅黑" pitchFamily="34" charset="-122"/>
                  <a:ea typeface="微软雅黑" pitchFamily="34" charset="-122"/>
                </a:rPr>
                <a:t>Python</a:t>
              </a:r>
              <a:r>
                <a:rPr lang="zh-CN" altLang="en-US" sz="1867" dirty="0">
                  <a:solidFill>
                    <a:schemeClr val="tx1">
                      <a:lumMod val="95000"/>
                      <a:lumOff val="5000"/>
                    </a:schemeClr>
                  </a:solidFill>
                  <a:latin typeface="微软雅黑" pitchFamily="34" charset="-122"/>
                  <a:ea typeface="微软雅黑" pitchFamily="34" charset="-122"/>
                </a:rPr>
                <a:t>编写而成并基</a:t>
              </a:r>
              <a:r>
                <a:rPr lang="en-US" altLang="zh-CN" sz="1867" dirty="0" err="1">
                  <a:solidFill>
                    <a:schemeClr val="tx1">
                      <a:lumMod val="95000"/>
                      <a:lumOff val="5000"/>
                    </a:schemeClr>
                  </a:solidFill>
                  <a:latin typeface="微软雅黑" pitchFamily="34" charset="-122"/>
                  <a:ea typeface="微软雅黑" pitchFamily="34" charset="-122"/>
                </a:rPr>
                <a:t>Tensorflow</a:t>
              </a:r>
              <a:r>
                <a:rPr lang="zh-CN" altLang="en-US" sz="1867" dirty="0">
                  <a:solidFill>
                    <a:schemeClr val="tx1">
                      <a:lumMod val="95000"/>
                      <a:lumOff val="5000"/>
                    </a:schemeClr>
                  </a:solidFill>
                  <a:latin typeface="微软雅黑" pitchFamily="34" charset="-122"/>
                  <a:ea typeface="微软雅黑" pitchFamily="34" charset="-122"/>
                </a:rPr>
                <a:t>、</a:t>
              </a:r>
              <a:r>
                <a:rPr lang="en-US" altLang="zh-CN" sz="1867" dirty="0" err="1">
                  <a:solidFill>
                    <a:schemeClr val="tx1">
                      <a:lumMod val="95000"/>
                      <a:lumOff val="5000"/>
                    </a:schemeClr>
                  </a:solidFill>
                  <a:latin typeface="微软雅黑" pitchFamily="34" charset="-122"/>
                  <a:ea typeface="微软雅黑" pitchFamily="34" charset="-122"/>
                </a:rPr>
                <a:t>Theano</a:t>
              </a:r>
              <a:r>
                <a:rPr lang="zh-CN" altLang="en-US" sz="1867" dirty="0">
                  <a:solidFill>
                    <a:schemeClr val="tx1">
                      <a:lumMod val="95000"/>
                      <a:lumOff val="5000"/>
                    </a:schemeClr>
                  </a:solidFill>
                  <a:latin typeface="微软雅黑" pitchFamily="34" charset="-122"/>
                  <a:ea typeface="微软雅黑" pitchFamily="34" charset="-122"/>
                </a:rPr>
                <a:t>以及</a:t>
              </a:r>
              <a:r>
                <a:rPr lang="en-US" altLang="zh-CN" sz="1867" dirty="0">
                  <a:solidFill>
                    <a:schemeClr val="tx1">
                      <a:lumMod val="95000"/>
                      <a:lumOff val="5000"/>
                    </a:schemeClr>
                  </a:solidFill>
                  <a:latin typeface="微软雅黑" pitchFamily="34" charset="-122"/>
                  <a:ea typeface="微软雅黑" pitchFamily="34" charset="-122"/>
                </a:rPr>
                <a:t>CNTK</a:t>
              </a:r>
              <a:r>
                <a:rPr lang="zh-CN" altLang="en-US" sz="1867" dirty="0">
                  <a:solidFill>
                    <a:schemeClr val="tx1">
                      <a:lumMod val="95000"/>
                      <a:lumOff val="5000"/>
                    </a:schemeClr>
                  </a:solidFill>
                  <a:latin typeface="微软雅黑" pitchFamily="34" charset="-122"/>
                  <a:ea typeface="微软雅黑" pitchFamily="34" charset="-122"/>
                </a:rPr>
                <a:t>后端。</a:t>
              </a:r>
            </a:p>
          </p:txBody>
        </p:sp>
      </p:grpSp>
      <p:grpSp>
        <p:nvGrpSpPr>
          <p:cNvPr id="37" name="组合 36"/>
          <p:cNvGrpSpPr/>
          <p:nvPr/>
        </p:nvGrpSpPr>
        <p:grpSpPr>
          <a:xfrm>
            <a:off x="623392" y="5119789"/>
            <a:ext cx="5280585" cy="712589"/>
            <a:chOff x="1292460" y="4559304"/>
            <a:chExt cx="5280585" cy="712590"/>
          </a:xfrm>
        </p:grpSpPr>
        <p:sp>
          <p:nvSpPr>
            <p:cNvPr id="38" name="椭圆 37"/>
            <p:cNvSpPr/>
            <p:nvPr/>
          </p:nvSpPr>
          <p:spPr>
            <a:xfrm>
              <a:off x="1292460" y="4559304"/>
              <a:ext cx="437607" cy="437607"/>
            </a:xfrm>
            <a:prstGeom prst="ellips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39" name="文本框 28"/>
            <p:cNvSpPr txBox="1"/>
            <p:nvPr/>
          </p:nvSpPr>
          <p:spPr>
            <a:xfrm>
              <a:off x="1730065" y="4604916"/>
              <a:ext cx="4842980" cy="666978"/>
            </a:xfrm>
            <a:prstGeom prst="rect">
              <a:avLst/>
            </a:prstGeom>
            <a:noFill/>
          </p:spPr>
          <p:txBody>
            <a:bodyPr wrap="square" rtlCol="0">
              <a:spAutoFit/>
            </a:bodyPr>
            <a:lstStyle/>
            <a:p>
              <a:r>
                <a:rPr lang="en-US" altLang="zh-CN" sz="1867" dirty="0">
                  <a:solidFill>
                    <a:schemeClr val="tx1">
                      <a:lumMod val="95000"/>
                      <a:lumOff val="5000"/>
                    </a:schemeClr>
                  </a:solidFill>
                  <a:latin typeface="微软雅黑" pitchFamily="34" charset="-122"/>
                  <a:ea typeface="微软雅黑" pitchFamily="34" charset="-122"/>
                </a:rPr>
                <a:t>PIL:</a:t>
              </a:r>
              <a:r>
                <a:rPr lang="zh-CN" altLang="en-US" sz="1867" dirty="0">
                  <a:solidFill>
                    <a:schemeClr val="tx1">
                      <a:lumMod val="95000"/>
                      <a:lumOff val="5000"/>
                    </a:schemeClr>
                  </a:solidFill>
                  <a:latin typeface="微软雅黑" pitchFamily="34" charset="-122"/>
                  <a:ea typeface="微软雅黑" pitchFamily="34" charset="-122"/>
                </a:rPr>
                <a:t>即</a:t>
              </a:r>
              <a:r>
                <a:rPr lang="en-US" altLang="zh-CN" sz="1867" dirty="0">
                  <a:solidFill>
                    <a:schemeClr val="tx1">
                      <a:lumMod val="95000"/>
                      <a:lumOff val="5000"/>
                    </a:schemeClr>
                  </a:solidFill>
                  <a:latin typeface="微软雅黑" pitchFamily="34" charset="-122"/>
                  <a:ea typeface="微软雅黑" pitchFamily="34" charset="-122"/>
                </a:rPr>
                <a:t>Python Imaging Library</a:t>
              </a:r>
              <a:r>
                <a:rPr lang="zh-CN" altLang="en-US" sz="1867" dirty="0">
                  <a:solidFill>
                    <a:schemeClr val="tx1">
                      <a:lumMod val="95000"/>
                      <a:lumOff val="5000"/>
                    </a:schemeClr>
                  </a:solidFill>
                  <a:latin typeface="微软雅黑" pitchFamily="34" charset="-122"/>
                  <a:ea typeface="微软雅黑" pitchFamily="34" charset="-122"/>
                </a:rPr>
                <a:t>，是</a:t>
              </a:r>
              <a:r>
                <a:rPr lang="en-US" altLang="zh-CN" sz="1867" dirty="0">
                  <a:solidFill>
                    <a:schemeClr val="tx1">
                      <a:lumMod val="95000"/>
                      <a:lumOff val="5000"/>
                    </a:schemeClr>
                  </a:solidFill>
                  <a:latin typeface="微软雅黑" pitchFamily="34" charset="-122"/>
                  <a:ea typeface="微软雅黑" pitchFamily="34" charset="-122"/>
                </a:rPr>
                <a:t>Python</a:t>
              </a:r>
              <a:r>
                <a:rPr lang="zh-CN" altLang="en-US" sz="1867" dirty="0">
                  <a:solidFill>
                    <a:schemeClr val="tx1">
                      <a:lumMod val="95000"/>
                      <a:lumOff val="5000"/>
                    </a:schemeClr>
                  </a:solidFill>
                  <a:latin typeface="微软雅黑" pitchFamily="34" charset="-122"/>
                  <a:ea typeface="微软雅黑" pitchFamily="34" charset="-122"/>
                </a:rPr>
                <a:t>平台上标准的图像处理标准库。</a:t>
              </a:r>
              <a:endParaRPr lang="zh-CN" altLang="en-US" sz="1867" dirty="0">
                <a:latin typeface="微软雅黑" pitchFamily="34" charset="-122"/>
                <a:ea typeface="微软雅黑" pitchFamily="34" charset="-122"/>
              </a:endParaRPr>
            </a:p>
          </p:txBody>
        </p:sp>
      </p:grpSp>
      <p:grpSp>
        <p:nvGrpSpPr>
          <p:cNvPr id="40" name="组合 39"/>
          <p:cNvGrpSpPr/>
          <p:nvPr/>
        </p:nvGrpSpPr>
        <p:grpSpPr>
          <a:xfrm>
            <a:off x="4576593" y="1537458"/>
            <a:ext cx="7451635" cy="4963884"/>
            <a:chOff x="4576593" y="883496"/>
            <a:chExt cx="7451634" cy="4963884"/>
          </a:xfrm>
        </p:grpSpPr>
        <p:graphicFrame>
          <p:nvGraphicFramePr>
            <p:cNvPr id="41" name="图表 40"/>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3"/>
            </a:graphicData>
          </a:graphic>
        </p:graphicFrame>
        <p:sp>
          <p:nvSpPr>
            <p:cNvPr id="42" name="直角三角形 41"/>
            <p:cNvSpPr/>
            <p:nvPr/>
          </p:nvSpPr>
          <p:spPr>
            <a:xfrm rot="10800000">
              <a:off x="9594179" y="1550403"/>
              <a:ext cx="744583" cy="744583"/>
            </a:xfrm>
            <a:prstGeom prst="rtTriangl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43" name="直角三角形 42"/>
            <p:cNvSpPr/>
            <p:nvPr/>
          </p:nvSpPr>
          <p:spPr>
            <a:xfrm>
              <a:off x="6328466" y="4537832"/>
              <a:ext cx="744583" cy="744583"/>
            </a:xfrm>
            <a:prstGeom prst="rtTriangle">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44" name="直角三角形 43"/>
            <p:cNvSpPr/>
            <p:nvPr/>
          </p:nvSpPr>
          <p:spPr>
            <a:xfrm rot="10800000" flipH="1">
              <a:off x="6328467" y="1484388"/>
              <a:ext cx="744583" cy="74458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45" name="直角三角形 44"/>
            <p:cNvSpPr/>
            <p:nvPr/>
          </p:nvSpPr>
          <p:spPr>
            <a:xfrm flipH="1">
              <a:off x="9594178" y="4407202"/>
              <a:ext cx="744583" cy="74458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46" name="文本框 20"/>
            <p:cNvSpPr txBox="1"/>
            <p:nvPr/>
          </p:nvSpPr>
          <p:spPr>
            <a:xfrm rot="18900000">
              <a:off x="6328464" y="15727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01</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47" name="文本框 21"/>
            <p:cNvSpPr txBox="1"/>
            <p:nvPr/>
          </p:nvSpPr>
          <p:spPr>
            <a:xfrm rot="18900000">
              <a:off x="6139988" y="2024000"/>
              <a:ext cx="2057405" cy="400110"/>
            </a:xfrm>
            <a:prstGeom prst="rect">
              <a:avLst/>
            </a:prstGeom>
            <a:noFill/>
          </p:spPr>
          <p:txBody>
            <a:bodyPr wrap="square" rtlCol="0">
              <a:spAutoFit/>
            </a:bodyPr>
            <a:lstStyle/>
            <a:p>
              <a:pPr algn="ctr"/>
              <a:r>
                <a:rPr lang="en-US" altLang="zh-CN" sz="2000" dirty="0" err="1">
                  <a:solidFill>
                    <a:schemeClr val="bg1"/>
                  </a:solidFill>
                  <a:latin typeface="微软雅黑" panose="020B0503020204020204" pitchFamily="34" charset="-122"/>
                  <a:ea typeface="微软雅黑" panose="020B0503020204020204" pitchFamily="34" charset="-122"/>
                </a:rPr>
                <a:t>Imgaug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8" name="文本框 32"/>
            <p:cNvSpPr txBox="1"/>
            <p:nvPr/>
          </p:nvSpPr>
          <p:spPr>
            <a:xfrm rot="2700000" flipH="1">
              <a:off x="9380101" y="1592670"/>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02</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49" name="文本框 33"/>
            <p:cNvSpPr txBox="1"/>
            <p:nvPr/>
          </p:nvSpPr>
          <p:spPr>
            <a:xfrm rot="2700000" flipH="1">
              <a:off x="8454262" y="2043620"/>
              <a:ext cx="2057405" cy="400110"/>
            </a:xfrm>
            <a:prstGeom prst="rect">
              <a:avLst/>
            </a:prstGeom>
            <a:noFill/>
          </p:spPr>
          <p:txBody>
            <a:bodyPr wrap="square" rtlCol="0">
              <a:spAutoFit/>
            </a:bodyPr>
            <a:lstStyle/>
            <a:p>
              <a:pPr algn="ctr"/>
              <a:r>
                <a:rPr lang="en-US" altLang="zh-CN" sz="2000" dirty="0" err="1">
                  <a:solidFill>
                    <a:schemeClr val="bg1"/>
                  </a:solidFill>
                  <a:latin typeface="微软雅黑" panose="020B0503020204020204" pitchFamily="34" charset="-122"/>
                  <a:ea typeface="微软雅黑" panose="020B0503020204020204" pitchFamily="34" charset="-122"/>
                </a:rPr>
                <a:t>PyTorch</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0" name="文本框 34"/>
            <p:cNvSpPr txBox="1"/>
            <p:nvPr/>
          </p:nvSpPr>
          <p:spPr>
            <a:xfrm rot="13500000">
              <a:off x="6094447" y="4233274"/>
              <a:ext cx="2057405" cy="400110"/>
            </a:xfrm>
            <a:prstGeom prst="rect">
              <a:avLst/>
            </a:prstGeom>
            <a:noFill/>
          </p:spPr>
          <p:txBody>
            <a:bodyPr wrap="square" rtlCol="0">
              <a:spAutoFit/>
            </a:bodyPr>
            <a:lstStyle/>
            <a:p>
              <a:pPr algn="ctr"/>
              <a:r>
                <a:rPr lang="en-US" altLang="zh-CN" sz="2000" dirty="0" err="1">
                  <a:solidFill>
                    <a:schemeClr val="bg1"/>
                  </a:solidFill>
                  <a:latin typeface="微软雅黑" panose="020B0503020204020204" pitchFamily="34" charset="-122"/>
                  <a:ea typeface="微软雅黑" panose="020B0503020204020204" pitchFamily="34" charset="-122"/>
                </a:rPr>
                <a:t>Keras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1" name="文本框 35"/>
            <p:cNvSpPr txBox="1"/>
            <p:nvPr/>
          </p:nvSpPr>
          <p:spPr>
            <a:xfrm rot="13500000">
              <a:off x="6328463" y="4498957"/>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03</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52" name="文本框 36"/>
            <p:cNvSpPr txBox="1"/>
            <p:nvPr/>
          </p:nvSpPr>
          <p:spPr>
            <a:xfrm rot="8100000">
              <a:off x="9430089" y="43892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04</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53" name="文本框 37"/>
            <p:cNvSpPr txBox="1"/>
            <p:nvPr/>
          </p:nvSpPr>
          <p:spPr>
            <a:xfrm rot="8100000" flipH="1">
              <a:off x="8480389" y="4233274"/>
              <a:ext cx="2057405"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PIL</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3" name="TextBox 2"/>
          <p:cNvSpPr txBox="1"/>
          <p:nvPr/>
        </p:nvSpPr>
        <p:spPr>
          <a:xfrm>
            <a:off x="7337200" y="3757761"/>
            <a:ext cx="1935505" cy="461665"/>
          </a:xfrm>
          <a:prstGeom prst="rect">
            <a:avLst/>
          </a:prstGeom>
          <a:noFill/>
        </p:spPr>
        <p:txBody>
          <a:bodyPr wrap="square" rtlCol="0">
            <a:spAutoFit/>
          </a:bodyPr>
          <a:lstStyle/>
          <a:p>
            <a:pPr algn="ctr"/>
            <a:r>
              <a:rPr lang="zh-CN" altLang="en-US" sz="2400" dirty="0">
                <a:latin typeface="微软雅黑" pitchFamily="34" charset="-122"/>
                <a:ea typeface="微软雅黑" pitchFamily="34" charset="-122"/>
              </a:rPr>
              <a:t>图片增强库</a:t>
            </a:r>
          </a:p>
        </p:txBody>
      </p:sp>
      <p:sp>
        <p:nvSpPr>
          <p:cNvPr id="54" name="TextBox 108"/>
          <p:cNvSpPr txBox="1">
            <a:spLocks noChangeArrowheads="1"/>
          </p:cNvSpPr>
          <p:nvPr/>
        </p:nvSpPr>
        <p:spPr bwMode="auto">
          <a:xfrm>
            <a:off x="719403" y="35666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常用的图片增强库</a:t>
            </a:r>
            <a:endParaRPr lang="en-US" altLang="zh-CN" sz="2400" dirty="0">
              <a:solidFill>
                <a:prstClr val="black"/>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43392" y="326668"/>
            <a:ext cx="480000" cy="480000"/>
            <a:chOff x="1965186" y="1419622"/>
            <a:chExt cx="302558" cy="314067"/>
          </a:xfrm>
        </p:grpSpPr>
        <p:sp>
          <p:nvSpPr>
            <p:cNvPr id="56" name="矩形 5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矩形 5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19167380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350" fill="hold"/>
                                        <p:tgtEl>
                                          <p:spTgt spid="55"/>
                                        </p:tgtEl>
                                        <p:attrNameLst>
                                          <p:attrName>ppt_w</p:attrName>
                                        </p:attrNameLst>
                                      </p:cBhvr>
                                      <p:tavLst>
                                        <p:tav tm="0">
                                          <p:val>
                                            <p:fltVal val="0"/>
                                          </p:val>
                                        </p:tav>
                                        <p:tav tm="100000">
                                          <p:val>
                                            <p:strVal val="#ppt_w"/>
                                          </p:val>
                                        </p:tav>
                                      </p:tavLst>
                                    </p:anim>
                                    <p:anim calcmode="lin" valueType="num">
                                      <p:cBhvr>
                                        <p:cTn id="8" dur="35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4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4"/>
                                        </p:tgtEl>
                                        <p:attrNameLst>
                                          <p:attrName>ppt_y</p:attrName>
                                        </p:attrNameLst>
                                      </p:cBhvr>
                                      <p:tavLst>
                                        <p:tav tm="0">
                                          <p:val>
                                            <p:strVal val="#ppt_y"/>
                                          </p:val>
                                        </p:tav>
                                        <p:tav tm="100000">
                                          <p:val>
                                            <p:strVal val="#ppt_y"/>
                                          </p:val>
                                        </p:tav>
                                      </p:tavLst>
                                    </p:anim>
                                    <p:anim calcmode="lin" valueType="num">
                                      <p:cBhvr>
                                        <p:cTn id="14" dur="4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4"/>
                                        </p:tgtEl>
                                      </p:cBhvr>
                                    </p:animEffect>
                                  </p:childTnLst>
                                </p:cTn>
                              </p:par>
                            </p:childTnLst>
                          </p:cTn>
                        </p:par>
                        <p:par>
                          <p:cTn id="17" fill="hold">
                            <p:stCondLst>
                              <p:cond delay="103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30"/>
                            </p:stCondLst>
                            <p:childTnLst>
                              <p:par>
                                <p:cTn id="24" presetID="31"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750" fill="hold"/>
                                        <p:tgtEl>
                                          <p:spTgt spid="40"/>
                                        </p:tgtEl>
                                        <p:attrNameLst>
                                          <p:attrName>ppt_w</p:attrName>
                                        </p:attrNameLst>
                                      </p:cBhvr>
                                      <p:tavLst>
                                        <p:tav tm="0">
                                          <p:val>
                                            <p:fltVal val="0"/>
                                          </p:val>
                                        </p:tav>
                                        <p:tav tm="100000">
                                          <p:val>
                                            <p:strVal val="#ppt_w"/>
                                          </p:val>
                                        </p:tav>
                                      </p:tavLst>
                                    </p:anim>
                                    <p:anim calcmode="lin" valueType="num">
                                      <p:cBhvr>
                                        <p:cTn id="27" dur="750" fill="hold"/>
                                        <p:tgtEl>
                                          <p:spTgt spid="40"/>
                                        </p:tgtEl>
                                        <p:attrNameLst>
                                          <p:attrName>ppt_h</p:attrName>
                                        </p:attrNameLst>
                                      </p:cBhvr>
                                      <p:tavLst>
                                        <p:tav tm="0">
                                          <p:val>
                                            <p:fltVal val="0"/>
                                          </p:val>
                                        </p:tav>
                                        <p:tav tm="100000">
                                          <p:val>
                                            <p:strVal val="#ppt_h"/>
                                          </p:val>
                                        </p:tav>
                                      </p:tavLst>
                                    </p:anim>
                                    <p:anim calcmode="lin" valueType="num">
                                      <p:cBhvr>
                                        <p:cTn id="28" dur="750" fill="hold"/>
                                        <p:tgtEl>
                                          <p:spTgt spid="40"/>
                                        </p:tgtEl>
                                        <p:attrNameLst>
                                          <p:attrName>style.rotation</p:attrName>
                                        </p:attrNameLst>
                                      </p:cBhvr>
                                      <p:tavLst>
                                        <p:tav tm="0">
                                          <p:val>
                                            <p:fltVal val="90"/>
                                          </p:val>
                                        </p:tav>
                                        <p:tav tm="100000">
                                          <p:val>
                                            <p:fltVal val="0"/>
                                          </p:val>
                                        </p:tav>
                                      </p:tavLst>
                                    </p:anim>
                                    <p:animEffect transition="in" filter="fade">
                                      <p:cBhvr>
                                        <p:cTn id="29" dur="750"/>
                                        <p:tgtEl>
                                          <p:spTgt spid="40"/>
                                        </p:tgtEl>
                                      </p:cBhvr>
                                    </p:animEffect>
                                  </p:childTnLst>
                                </p:cTn>
                              </p:par>
                            </p:childTnLst>
                          </p:cTn>
                        </p:par>
                        <p:par>
                          <p:cTn id="30" fill="hold">
                            <p:stCondLst>
                              <p:cond delay="2280"/>
                            </p:stCondLst>
                            <p:childTnLst>
                              <p:par>
                                <p:cTn id="31" presetID="22" presetClass="entr" presetSubtype="8"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278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28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3780"/>
                            </p:stCondLst>
                            <p:childTnLst>
                              <p:par>
                                <p:cTn id="43" presetID="22" presetClass="entr" presetSubtype="8"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4fa1beeb-2c3c-429c-8c7c-19408bb784df"/>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ISLIDE.DIAGRAM" val="467ea1a4-08e3-4b07-ab7d-646249f5c792"/>
</p:tagLst>
</file>

<file path=ppt/tags/tag2.xml><?xml version="1.0" encoding="utf-8"?>
<p:tagLst xmlns:a="http://schemas.openxmlformats.org/drawingml/2006/main" xmlns:r="http://schemas.openxmlformats.org/officeDocument/2006/relationships" xmlns:p="http://schemas.openxmlformats.org/presentationml/2006/main">
  <p:tag name="PA" val="v4.3.1"/>
</p:tagLst>
</file>

<file path=ppt/tags/tag3.xml><?xml version="1.0" encoding="utf-8"?>
<p:tagLst xmlns:a="http://schemas.openxmlformats.org/drawingml/2006/main" xmlns:r="http://schemas.openxmlformats.org/officeDocument/2006/relationships" xmlns:p="http://schemas.openxmlformats.org/presentationml/2006/main">
  <p:tag name="PA" val="v4.3.1"/>
</p:tagLst>
</file>

<file path=ppt/tags/tag4.xml><?xml version="1.0" encoding="utf-8"?>
<p:tagLst xmlns:a="http://schemas.openxmlformats.org/drawingml/2006/main" xmlns:r="http://schemas.openxmlformats.org/officeDocument/2006/relationships" xmlns:p="http://schemas.openxmlformats.org/presentationml/2006/main">
  <p:tag name="PA" val="v4.3.1"/>
</p:tagLst>
</file>

<file path=ppt/tags/tag5.xml><?xml version="1.0" encoding="utf-8"?>
<p:tagLst xmlns:a="http://schemas.openxmlformats.org/drawingml/2006/main" xmlns:r="http://schemas.openxmlformats.org/officeDocument/2006/relationships" xmlns:p="http://schemas.openxmlformats.org/presentationml/2006/main">
  <p:tag name="PA" val="v4.3.1"/>
</p:tagLst>
</file>

<file path=ppt/tags/tag6.xml><?xml version="1.0" encoding="utf-8"?>
<p:tagLst xmlns:a="http://schemas.openxmlformats.org/drawingml/2006/main" xmlns:r="http://schemas.openxmlformats.org/officeDocument/2006/relationships" xmlns:p="http://schemas.openxmlformats.org/presentationml/2006/main">
  <p:tag name="PA" val="v4.3.1"/>
</p:tagLst>
</file>

<file path=ppt/tags/tag7.xml><?xml version="1.0" encoding="utf-8"?>
<p:tagLst xmlns:a="http://schemas.openxmlformats.org/drawingml/2006/main" xmlns:r="http://schemas.openxmlformats.org/officeDocument/2006/relationships" xmlns:p="http://schemas.openxmlformats.org/presentationml/2006/main">
  <p:tag name="PA" val="v4.3.1"/>
</p:tagLst>
</file>

<file path=ppt/tags/tag8.xml><?xml version="1.0" encoding="utf-8"?>
<p:tagLst xmlns:a="http://schemas.openxmlformats.org/drawingml/2006/main" xmlns:r="http://schemas.openxmlformats.org/officeDocument/2006/relationships" xmlns:p="http://schemas.openxmlformats.org/presentationml/2006/main">
  <p:tag name="PA" val="v4.3.1"/>
</p:tagLst>
</file>

<file path=ppt/tags/tag9.xml><?xml version="1.0" encoding="utf-8"?>
<p:tagLst xmlns:a="http://schemas.openxmlformats.org/drawingml/2006/main" xmlns:r="http://schemas.openxmlformats.org/officeDocument/2006/relationships" xmlns:p="http://schemas.openxmlformats.org/presentationml/2006/main">
  <p:tag name="PA" val="v4.3.1"/>
</p:tagLst>
</file>

<file path=ppt/theme/theme1.xml><?xml version="1.0" encoding="utf-8"?>
<a:theme xmlns:a="http://schemas.openxmlformats.org/drawingml/2006/main" name="Office 主题​​">
  <a:themeElements>
    <a:clrScheme name="自定义 1648">
      <a:dk1>
        <a:sysClr val="windowText" lastClr="000000"/>
      </a:dk1>
      <a:lt1>
        <a:sysClr val="window" lastClr="FFFFFF"/>
      </a:lt1>
      <a:dk2>
        <a:srgbClr val="44546A"/>
      </a:dk2>
      <a:lt2>
        <a:srgbClr val="E7E6E6"/>
      </a:lt2>
      <a:accent1>
        <a:srgbClr val="D37979"/>
      </a:accent1>
      <a:accent2>
        <a:srgbClr val="44546A"/>
      </a:accent2>
      <a:accent3>
        <a:srgbClr val="D37979"/>
      </a:accent3>
      <a:accent4>
        <a:srgbClr val="44546A"/>
      </a:accent4>
      <a:accent5>
        <a:srgbClr val="D37979"/>
      </a:accent5>
      <a:accent6>
        <a:srgbClr val="44645E"/>
      </a:accent6>
      <a:hlink>
        <a:srgbClr val="0563C1"/>
      </a:hlink>
      <a:folHlink>
        <a:srgbClr val="954F72"/>
      </a:folHlink>
    </a:clrScheme>
    <a:fontScheme name="m42sp2mc">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1167</Words>
  <Application>Microsoft Office PowerPoint</Application>
  <PresentationFormat>宽屏</PresentationFormat>
  <Paragraphs>254</Paragraphs>
  <Slides>31</Slides>
  <Notes>30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Nexa Light</vt:lpstr>
      <vt:lpstr>等线</vt:lpstr>
      <vt:lpstr>方正姚体</vt:lpstr>
      <vt:lpstr>庞门正道标题体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顾 诗轩</cp:lastModifiedBy>
  <cp:revision>64</cp:revision>
  <dcterms:created xsi:type="dcterms:W3CDTF">2019-05-07T15:53:17Z</dcterms:created>
  <dcterms:modified xsi:type="dcterms:W3CDTF">2019-06-26T16:53:42Z</dcterms:modified>
</cp:coreProperties>
</file>